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45"/>
  </p:notesMasterIdLst>
  <p:handoutMasterIdLst>
    <p:handoutMasterId r:id="rId46"/>
  </p:handoutMasterIdLst>
  <p:sldIdLst>
    <p:sldId id="394" r:id="rId2"/>
    <p:sldId id="352" r:id="rId3"/>
    <p:sldId id="389" r:id="rId4"/>
    <p:sldId id="427" r:id="rId5"/>
    <p:sldId id="428" r:id="rId6"/>
    <p:sldId id="471" r:id="rId7"/>
    <p:sldId id="429" r:id="rId8"/>
    <p:sldId id="430" r:id="rId9"/>
    <p:sldId id="468" r:id="rId10"/>
    <p:sldId id="469" r:id="rId11"/>
    <p:sldId id="459" r:id="rId12"/>
    <p:sldId id="470" r:id="rId13"/>
    <p:sldId id="431" r:id="rId14"/>
    <p:sldId id="432" r:id="rId15"/>
    <p:sldId id="433" r:id="rId16"/>
    <p:sldId id="434" r:id="rId17"/>
    <p:sldId id="461" r:id="rId18"/>
    <p:sldId id="435" r:id="rId19"/>
    <p:sldId id="436" r:id="rId20"/>
    <p:sldId id="437" r:id="rId21"/>
    <p:sldId id="466" r:id="rId22"/>
    <p:sldId id="438" r:id="rId23"/>
    <p:sldId id="467" r:id="rId24"/>
    <p:sldId id="462" r:id="rId25"/>
    <p:sldId id="439" r:id="rId26"/>
    <p:sldId id="463" r:id="rId27"/>
    <p:sldId id="444" r:id="rId28"/>
    <p:sldId id="465" r:id="rId29"/>
    <p:sldId id="445" r:id="rId30"/>
    <p:sldId id="446" r:id="rId31"/>
    <p:sldId id="447" r:id="rId32"/>
    <p:sldId id="448" r:id="rId33"/>
    <p:sldId id="464" r:id="rId34"/>
    <p:sldId id="450" r:id="rId35"/>
    <p:sldId id="460" r:id="rId36"/>
    <p:sldId id="451" r:id="rId37"/>
    <p:sldId id="452" r:id="rId38"/>
    <p:sldId id="453" r:id="rId39"/>
    <p:sldId id="454" r:id="rId40"/>
    <p:sldId id="455" r:id="rId41"/>
    <p:sldId id="456" r:id="rId42"/>
    <p:sldId id="457" r:id="rId43"/>
    <p:sldId id="45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5" autoAdjust="0"/>
    <p:restoredTop sz="82177" autoAdjust="0"/>
  </p:normalViewPr>
  <p:slideViewPr>
    <p:cSldViewPr>
      <p:cViewPr varScale="1">
        <p:scale>
          <a:sx n="90" d="100"/>
          <a:sy n="90" d="100"/>
        </p:scale>
        <p:origin x="1734" y="84"/>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18-Sep-19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18-Sep-19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mn-lt"/>
                <a:ea typeface="Arial"/>
                <a:cs typeface="Arial"/>
                <a:sym typeface="Arial"/>
              </a:rPr>
              <a:t>1) </a:t>
            </a:r>
            <a:r>
              <a:rPr lang="en-US" sz="1200" b="0" i="0" u="none" strike="noStrike" kern="1200" cap="none" dirty="0" err="1">
                <a:solidFill>
                  <a:schemeClr val="dk1"/>
                </a:solidFill>
                <a:latin typeface="+mn-lt"/>
                <a:ea typeface="Arial"/>
                <a:cs typeface="Arial"/>
                <a:sym typeface="Arial"/>
              </a:rPr>
              <a:t>MathType</a:t>
            </a:r>
            <a:r>
              <a:rPr lang="en-US" sz="1200" b="0" i="0" u="none" strike="noStrike" kern="1200" cap="none" dirty="0">
                <a:solidFill>
                  <a:schemeClr val="dk1"/>
                </a:solidFill>
                <a:latin typeface="+mn-lt"/>
                <a:ea typeface="Arial"/>
                <a:cs typeface="Arial"/>
                <a:sym typeface="Arial"/>
              </a:rPr>
              <a:t> Plugin</a:t>
            </a:r>
          </a:p>
          <a:p>
            <a:r>
              <a:rPr lang="en-US" sz="1200" b="0" i="0" u="none" strike="noStrike" kern="1200" cap="none" dirty="0">
                <a:solidFill>
                  <a:schemeClr val="dk1"/>
                </a:solidFill>
                <a:latin typeface="+mn-lt"/>
                <a:ea typeface="Arial"/>
                <a:cs typeface="Arial"/>
                <a:sym typeface="Arial"/>
              </a:rPr>
              <a:t>2) Math Player (free versions available)</a:t>
            </a:r>
          </a:p>
          <a:p>
            <a:r>
              <a:rPr lang="en-US" sz="1200" b="0" i="0" u="none" strike="noStrike" kern="1200" cap="none" dirty="0">
                <a:solidFill>
                  <a:schemeClr val="dk1"/>
                </a:solidFill>
                <a:latin typeface="+mn-lt"/>
                <a:ea typeface="Arial"/>
                <a:cs typeface="Arial"/>
                <a:sym typeface="Arial"/>
              </a:rPr>
              <a:t>3) NVDA Reader (free versions available)</a:t>
            </a:r>
            <a:endParaRPr lang="en-US" dirty="0"/>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06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The top three operating systems for personal computers are: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Apple’s macOS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Linux</a:t>
            </a:r>
          </a:p>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Personal devices require special operating systems as well. These include: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Android</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iOS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r>
              <a:rPr lang="en-US" sz="1200" b="0" i="0" u="none" strike="noStrike" kern="1200" baseline="0" dirty="0">
                <a:solidFill>
                  <a:schemeClr val="tx1"/>
                </a:solidFill>
                <a:latin typeface="+mn-lt"/>
                <a:ea typeface="+mn-ea"/>
                <a:cs typeface="+mn-cs"/>
              </a:rPr>
              <a:t>Google Chrome OS (see Figure 5.2), is a web-based OS. With the Chrome OS, virtually no files are installed on your computing device. Rather, the main functionality of the OS is provided through a web browser.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10</a:t>
            </a:fld>
            <a:endParaRPr lang="en-US" dirty="0"/>
          </a:p>
        </p:txBody>
      </p:sp>
    </p:spTree>
    <p:extLst>
      <p:ext uri="{BB962C8B-B14F-4D97-AF65-F5344CB8AC3E}">
        <p14:creationId xmlns:p14="http://schemas.microsoft.com/office/powerpoint/2010/main" val="241708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Linux is an open source OS designed for use on personal computers and web servers.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Linux is available for download in various packages known as distributions or distros.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combination of an OS and a specific processor is referred to as a computer’s platform.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decision to update to the newest features of your OS depends on which OS you’re using.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415623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Linux is an open source OS designed for use on personal computers and web servers.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Linux is available for download in various packages known as distributions or distros.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combination of an OS and a specific processor is referred to as a computer’s platform.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decision to update to the newest features of your OS depends on which OS you’re using.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val="116463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Specialized operating systems are needed for machinery, networks, and business.</a:t>
            </a:r>
          </a:p>
          <a:p>
            <a:pPr marL="34290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Machinery that performs a repetitive series of specific tasks in an exact amount of time requires a real-time operating system</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RTOS).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Multiuser operating systems allow multiple users access to the computer at the same time.</a:t>
            </a:r>
          </a:p>
          <a:p>
            <a:pPr marL="34290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UNIX is a multiuser, multitasking OS that is used as a network OS.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val="53068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operating system is like an orchestra's conductor. It coordinates and directs the flow of data and information through the computer system.</a:t>
            </a:r>
            <a:r>
              <a:rPr lang="en-US"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val="91843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D732677-7D95-4702-BF86-47DC750301F3}" type="slidenum">
              <a:rPr lang="en-US" smtClean="0"/>
              <a:pPr/>
              <a:t>15</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OS provides a user interface that lets you interact with the computer.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 command-driven interface, you enter commands to communicate with the computer system.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menu-driven interface is one in which you choose commands from menus displayed on the screen. This eliminated the need for users to know every command.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Current operating systems use a graphical user interface (GUI). GUIs display graphics and use the point-and-click technology of the mouse and cursor.</a:t>
            </a:r>
          </a:p>
        </p:txBody>
      </p:sp>
    </p:spTree>
    <p:extLst>
      <p:ext uri="{BB962C8B-B14F-4D97-AF65-F5344CB8AC3E}">
        <p14:creationId xmlns:p14="http://schemas.microsoft.com/office/powerpoint/2010/main" val="2602234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654072D2-C042-474B-883F-32164FCD4BB7}" type="slidenum">
              <a:rPr lang="en-US" smtClean="0"/>
              <a:pPr/>
              <a:t>16</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Every keystroke, every mouse click (or touch on the screen), and each signal to the printer and from the Blu-ray drive creates an action, or event, in the respective device to which the OS responds.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Every device has its own type of interrupt, which is associated with an interrupt handler, a special numerical code that prioritizes the requests.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requests are placed in the interrupt table in the computer’s primary memory (RAM). The OS processes the task assigned a higher priority before processing a task assigned a lower priority. This is called preemptive multitasking.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spooler is a program that helps coordinate all print jobs currently being sent to the printer.</a:t>
            </a:r>
          </a:p>
        </p:txBody>
      </p:sp>
    </p:spTree>
    <p:extLst>
      <p:ext uri="{BB962C8B-B14F-4D97-AF65-F5344CB8AC3E}">
        <p14:creationId xmlns:p14="http://schemas.microsoft.com/office/powerpoint/2010/main" val="4242099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17</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RAM has limited capacity.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there isn’t enough room in RAM, it borrows room from the hard drive.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Borrowing hard drive space is called virtual memory.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more RAM is needed, the OS swaps out from RAM the data or instructions that haven't been used recently and moves them to a temporary storage area on the hard drive.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the amount of RAM helps the computer to avoid having to send data and instructions to virtual memory.</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process of swapping is known as paging.</a:t>
            </a:r>
          </a:p>
          <a:p>
            <a:pPr marL="171450" lvl="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Excessive paging is called thrashing.</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569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18</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process of swapping is known as paging.</a:t>
            </a:r>
          </a:p>
          <a:p>
            <a:pPr marL="171450" lvl="0"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Excessive paging is called thrashing.</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6982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19</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Each device attached to your computer comes with a special program called a device driver that facilitates communication between the device and the OS.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Plug and Play (PnP) is a software and hardware standard designed to facilitate the installation of new hardware in PCs by including in the OS the drivers these devices need in order to run.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8723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Slide 2 is a partial list of textbook Learning Objectives numbers and statements.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a:t>
            </a:fld>
            <a:endParaRPr lang="en-US" dirty="0"/>
          </a:p>
        </p:txBody>
      </p:sp>
    </p:spTree>
    <p:extLst>
      <p:ext uri="{BB962C8B-B14F-4D97-AF65-F5344CB8AC3E}">
        <p14:creationId xmlns:p14="http://schemas.microsoft.com/office/powerpoint/2010/main" val="153834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20</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Every computer program, no matter what its type or manufacturer, needs to interact with the CPU using computer code.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Rather than having the same blocks of code for similar procedures in each program, the OS includes the blocks of code, called Application Programming Interface.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Microsoft DirectX, for example, is a group of multimedia APIs built into the Windows OS that improves graphics and sounds.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08793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EFFD786F-B274-4476-A1E8-9240F6E22CFB}" type="slidenum">
              <a:rPr lang="en-US" smtClean="0"/>
              <a:pPr/>
              <a:t>21</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Every computer program, no matter what its type or manufacturer, needs to interact with the CPU using computer code.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Rather than having the same blocks of code for similar procedures in each program, the OS includes the blocks of code, called Application Programming Interface.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Microsoft DirectX, for example, is a group of multimedia APIs built into the Windows OS that improves graphics and sounds.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5115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22</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b="0" i="0" u="none" strike="noStrike" kern="1200" baseline="0" dirty="0">
                <a:latin typeface="+mn-lt"/>
                <a:ea typeface="+mn-ea"/>
                <a:cs typeface="+mn-cs"/>
              </a:rPr>
              <a:t>The boot process consists of four basic steps:</a:t>
            </a:r>
          </a:p>
          <a:p>
            <a:pPr marL="0" indent="0">
              <a:buNone/>
            </a:pPr>
            <a:r>
              <a:rPr lang="en-US" dirty="0"/>
              <a:t>Step 1: Activating BIOS</a:t>
            </a:r>
          </a:p>
          <a:p>
            <a:pPr marL="285750" lvl="1" indent="-171450">
              <a:buFont typeface="Arial" panose="020B0604020202020204" pitchFamily="34" charset="0"/>
              <a:buChar char="•"/>
            </a:pPr>
            <a:r>
              <a:rPr lang="en-US" dirty="0"/>
              <a:t>This manages the exchange of data between the OS and the input and output devices.</a:t>
            </a:r>
          </a:p>
          <a:p>
            <a:pPr marL="285750" lvl="1" indent="-171450">
              <a:buFont typeface="Arial" panose="020B0604020202020204" pitchFamily="34" charset="0"/>
              <a:buChar char="•"/>
            </a:pPr>
            <a:r>
              <a:rPr lang="en-US" dirty="0"/>
              <a:t>The BIOS is also responsible for loading the OS into RAM.</a:t>
            </a:r>
          </a:p>
          <a:p>
            <a:pPr marL="0" indent="0">
              <a:buNone/>
            </a:pPr>
            <a:r>
              <a:rPr lang="en-US" dirty="0"/>
              <a:t>Step 2: Performing the Power-On Self-Test</a:t>
            </a:r>
          </a:p>
          <a:p>
            <a:pPr marL="285750" lvl="1" indent="-171450">
              <a:buFont typeface="Arial" panose="020B0604020202020204" pitchFamily="34" charset="0"/>
              <a:buChar char="•"/>
            </a:pPr>
            <a:r>
              <a:rPr lang="en-US" dirty="0"/>
              <a:t>This ensures that essential peripheral devices are attached and operational.</a:t>
            </a:r>
          </a:p>
        </p:txBody>
      </p:sp>
    </p:spTree>
    <p:extLst>
      <p:ext uri="{BB962C8B-B14F-4D97-AF65-F5344CB8AC3E}">
        <p14:creationId xmlns:p14="http://schemas.microsoft.com/office/powerpoint/2010/main" val="832214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23</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b="0" i="0" u="none" strike="noStrike" kern="1200" baseline="0" dirty="0">
                <a:latin typeface="+mn-lt"/>
                <a:ea typeface="+mn-ea"/>
                <a:cs typeface="+mn-cs"/>
              </a:rPr>
              <a:t>The boot process consists of four basic steps:</a:t>
            </a:r>
          </a:p>
          <a:p>
            <a:pPr marL="0" indent="0">
              <a:buNone/>
            </a:pPr>
            <a:r>
              <a:rPr lang="en-US" dirty="0"/>
              <a:t>Step 1: Activating BIOS</a:t>
            </a:r>
          </a:p>
          <a:p>
            <a:pPr marL="285750" lvl="1" indent="-171450">
              <a:buFont typeface="Arial" panose="020B0604020202020204" pitchFamily="34" charset="0"/>
              <a:buChar char="•"/>
            </a:pPr>
            <a:r>
              <a:rPr lang="en-US" dirty="0"/>
              <a:t>This manages the exchange of data between the OS and the input and output devices.</a:t>
            </a:r>
          </a:p>
          <a:p>
            <a:pPr marL="285750" lvl="1" indent="-171450">
              <a:buFont typeface="Arial" panose="020B0604020202020204" pitchFamily="34" charset="0"/>
              <a:buChar char="•"/>
            </a:pPr>
            <a:r>
              <a:rPr lang="en-US" dirty="0"/>
              <a:t>The BIOS is also responsible for loading the OS into RAM.</a:t>
            </a:r>
          </a:p>
          <a:p>
            <a:pPr marL="0" indent="0">
              <a:buNone/>
            </a:pPr>
            <a:r>
              <a:rPr lang="en-US" dirty="0"/>
              <a:t>Step 2: Performing the Power-On Self-Test</a:t>
            </a:r>
          </a:p>
          <a:p>
            <a:pPr marL="285750" lvl="1" indent="-171450">
              <a:buFont typeface="Arial" panose="020B0604020202020204" pitchFamily="34" charset="0"/>
              <a:buChar char="•"/>
            </a:pPr>
            <a:r>
              <a:rPr lang="en-US" dirty="0"/>
              <a:t>This ensures that essential peripheral devices are attached and operational.</a:t>
            </a:r>
          </a:p>
        </p:txBody>
      </p:sp>
    </p:spTree>
    <p:extLst>
      <p:ext uri="{BB962C8B-B14F-4D97-AF65-F5344CB8AC3E}">
        <p14:creationId xmlns:p14="http://schemas.microsoft.com/office/powerpoint/2010/main" val="928069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24</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b="0" i="0" u="none" strike="noStrike" kern="1200" baseline="0" dirty="0">
                <a:latin typeface="+mn-lt"/>
                <a:ea typeface="+mn-ea"/>
                <a:cs typeface="+mn-cs"/>
              </a:rPr>
              <a:t>The boot process consists of four basic steps:</a:t>
            </a:r>
          </a:p>
          <a:p>
            <a:pPr marL="0" indent="0">
              <a:buNone/>
            </a:pPr>
            <a:r>
              <a:rPr lang="en-US" dirty="0"/>
              <a:t>Step 1: Activating BIOS</a:t>
            </a:r>
          </a:p>
          <a:p>
            <a:pPr marL="285750" lvl="1" indent="-171450">
              <a:buFont typeface="Arial" panose="020B0604020202020204" pitchFamily="34" charset="0"/>
              <a:buChar char="•"/>
            </a:pPr>
            <a:r>
              <a:rPr lang="en-US" dirty="0"/>
              <a:t>This manages the exchange of data between the OS and the input and output devices.</a:t>
            </a:r>
          </a:p>
          <a:p>
            <a:pPr marL="285750" lvl="1" indent="-171450">
              <a:buFont typeface="Arial" panose="020B0604020202020204" pitchFamily="34" charset="0"/>
              <a:buChar char="•"/>
            </a:pPr>
            <a:r>
              <a:rPr lang="en-US" dirty="0"/>
              <a:t>The BIOS is also responsible for loading the OS into RAM.</a:t>
            </a:r>
          </a:p>
          <a:p>
            <a:pPr marL="0" indent="0">
              <a:buNone/>
            </a:pPr>
            <a:r>
              <a:rPr lang="en-US" dirty="0"/>
              <a:t>Step 2: Performing the Power-On Self-Test</a:t>
            </a:r>
          </a:p>
          <a:p>
            <a:pPr marL="285750" lvl="1" indent="-171450">
              <a:buFont typeface="Arial" panose="020B0604020202020204" pitchFamily="34" charset="0"/>
              <a:buChar char="•"/>
            </a:pPr>
            <a:r>
              <a:rPr lang="en-US" dirty="0"/>
              <a:t>This ensures that essential peripheral devices are attached and operational.</a:t>
            </a:r>
          </a:p>
        </p:txBody>
      </p:sp>
    </p:spTree>
    <p:extLst>
      <p:ext uri="{BB962C8B-B14F-4D97-AF65-F5344CB8AC3E}">
        <p14:creationId xmlns:p14="http://schemas.microsoft.com/office/powerpoint/2010/main" val="260592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25</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b="0" i="0" u="none" strike="noStrike" kern="1200" baseline="0" dirty="0">
                <a:latin typeface="+mn-lt"/>
                <a:ea typeface="+mn-ea"/>
                <a:cs typeface="+mn-cs"/>
              </a:rPr>
              <a:t>The boot process consists of four basic steps: (</a:t>
            </a:r>
            <a:r>
              <a:rPr lang="en-US" sz="1200" b="0" i="0" u="none" strike="noStrike" kern="1200" baseline="0" dirty="0" err="1">
                <a:latin typeface="+mn-lt"/>
                <a:ea typeface="+mn-ea"/>
                <a:cs typeface="+mn-cs"/>
              </a:rPr>
              <a:t>cont</a:t>
            </a:r>
            <a:r>
              <a:rPr lang="en-US" sz="1200" b="0" i="0" u="none" strike="noStrike" kern="1200" baseline="0" dirty="0">
                <a:latin typeface="+mn-lt"/>
                <a:ea typeface="+mn-ea"/>
                <a:cs typeface="+mn-cs"/>
              </a:rPr>
              <a:t>)</a:t>
            </a:r>
          </a:p>
          <a:p>
            <a:pPr marL="0" indent="0">
              <a:buNone/>
            </a:pPr>
            <a:r>
              <a:rPr lang="en-US" dirty="0"/>
              <a:t>Step 3: Loading the OS</a:t>
            </a:r>
          </a:p>
          <a:p>
            <a:pPr marL="285750" lvl="1" indent="-171450">
              <a:buFont typeface="Arial" panose="020B0604020202020204" pitchFamily="34" charset="0"/>
              <a:buChar char="•"/>
            </a:pPr>
            <a:r>
              <a:rPr lang="en-US" dirty="0"/>
              <a:t>System files are loaded into RAM.</a:t>
            </a:r>
          </a:p>
          <a:p>
            <a:pPr marL="285750" lvl="1" indent="-171450">
              <a:buFont typeface="Arial" panose="020B0604020202020204" pitchFamily="34" charset="0"/>
              <a:buChar char="•"/>
            </a:pPr>
            <a:r>
              <a:rPr lang="en-US" dirty="0"/>
              <a:t>The kernel, the essential component of the OS, is then loaded.</a:t>
            </a:r>
          </a:p>
          <a:p>
            <a:pPr marL="457200" indent="-457200">
              <a:buNone/>
            </a:pPr>
            <a:r>
              <a:rPr lang="en-US" dirty="0"/>
              <a:t>Step 4: Checking Further Configurations and Customizations</a:t>
            </a:r>
          </a:p>
          <a:p>
            <a:pPr marL="285750" lvl="1" indent="-171450">
              <a:buFont typeface="Arial" panose="020B0604020202020204" pitchFamily="34" charset="0"/>
              <a:buChar char="•"/>
            </a:pPr>
            <a:r>
              <a:rPr lang="en-US" dirty="0"/>
              <a:t>The registry contains configurations used by the OS and applications.</a:t>
            </a:r>
          </a:p>
        </p:txBody>
      </p:sp>
    </p:spTree>
    <p:extLst>
      <p:ext uri="{BB962C8B-B14F-4D97-AF65-F5344CB8AC3E}">
        <p14:creationId xmlns:p14="http://schemas.microsoft.com/office/powerpoint/2010/main" val="4225311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01C3B9EC-1A57-45E3-AF9C-17CABA70E925}" type="slidenum">
              <a:rPr lang="en-US" smtClean="0"/>
              <a:pPr/>
              <a:t>26</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b="0" i="0" u="none" strike="noStrike" kern="1200" baseline="0" dirty="0">
                <a:latin typeface="+mn-lt"/>
                <a:ea typeface="+mn-ea"/>
                <a:cs typeface="+mn-cs"/>
              </a:rPr>
              <a:t>The boot process consists of four basic steps: (</a:t>
            </a:r>
            <a:r>
              <a:rPr lang="en-US" sz="1200" b="0" i="0" u="none" strike="noStrike" kern="1200" baseline="0" dirty="0" err="1">
                <a:latin typeface="+mn-lt"/>
                <a:ea typeface="+mn-ea"/>
                <a:cs typeface="+mn-cs"/>
              </a:rPr>
              <a:t>cont</a:t>
            </a:r>
            <a:r>
              <a:rPr lang="en-US" sz="1200" b="0" i="0" u="none" strike="noStrike" kern="1200" baseline="0" dirty="0">
                <a:latin typeface="+mn-lt"/>
                <a:ea typeface="+mn-ea"/>
                <a:cs typeface="+mn-cs"/>
              </a:rPr>
              <a:t>)</a:t>
            </a:r>
          </a:p>
          <a:p>
            <a:pPr marL="0" indent="0">
              <a:buNone/>
            </a:pPr>
            <a:r>
              <a:rPr lang="en-US" dirty="0"/>
              <a:t>Step 3: Loading the OS</a:t>
            </a:r>
          </a:p>
          <a:p>
            <a:pPr marL="285750" lvl="1" indent="-171450">
              <a:buFont typeface="Arial" panose="020B0604020202020204" pitchFamily="34" charset="0"/>
              <a:buChar char="•"/>
            </a:pPr>
            <a:r>
              <a:rPr lang="en-US" dirty="0"/>
              <a:t>System files are loaded into RAM.</a:t>
            </a:r>
          </a:p>
          <a:p>
            <a:pPr marL="285750" lvl="1" indent="-171450">
              <a:buFont typeface="Arial" panose="020B0604020202020204" pitchFamily="34" charset="0"/>
              <a:buChar char="•"/>
            </a:pPr>
            <a:r>
              <a:rPr lang="en-US" dirty="0"/>
              <a:t>The kernel, the essential component of the OS, is then loaded.</a:t>
            </a:r>
          </a:p>
          <a:p>
            <a:pPr marL="457200" indent="-457200">
              <a:buNone/>
            </a:pPr>
            <a:r>
              <a:rPr lang="en-US" dirty="0"/>
              <a:t>Step 4: Checking Further Configurations and Customizations</a:t>
            </a:r>
          </a:p>
          <a:p>
            <a:pPr marL="285750" lvl="1" indent="-171450">
              <a:buFont typeface="Arial" panose="020B0604020202020204" pitchFamily="34" charset="0"/>
              <a:buChar char="•"/>
            </a:pPr>
            <a:r>
              <a:rPr lang="en-US" dirty="0"/>
              <a:t>The registry contains configurations used by the OS and applications.</a:t>
            </a:r>
          </a:p>
        </p:txBody>
      </p:sp>
    </p:spTree>
    <p:extLst>
      <p:ext uri="{BB962C8B-B14F-4D97-AF65-F5344CB8AC3E}">
        <p14:creationId xmlns:p14="http://schemas.microsoft.com/office/powerpoint/2010/main" val="397057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effectLst/>
                <a:latin typeface="+mn-lt"/>
                <a:ea typeface="+mn-ea"/>
                <a:cs typeface="+mn-cs"/>
              </a:rPr>
              <a:t>The Desktop is the primary working area on the computer.</a:t>
            </a:r>
          </a:p>
          <a:p>
            <a:pPr marL="171450" lvl="0" indent="-171450">
              <a:buFont typeface="Arial" panose="020B0604020202020204" pitchFamily="34" charset="0"/>
              <a:buChar char="•"/>
            </a:pPr>
            <a:r>
              <a:rPr lang="en-US" sz="1200" kern="1200" dirty="0">
                <a:effectLst/>
                <a:latin typeface="+mn-lt"/>
                <a:ea typeface="+mn-ea"/>
                <a:cs typeface="+mn-cs"/>
              </a:rPr>
              <a:t>The</a:t>
            </a:r>
            <a:r>
              <a:rPr lang="en-US" sz="1200" kern="1200" baseline="0" dirty="0">
                <a:effectLst/>
                <a:latin typeface="+mn-lt"/>
                <a:ea typeface="+mn-ea"/>
                <a:cs typeface="+mn-cs"/>
              </a:rPr>
              <a:t> Taskbar displays open </a:t>
            </a:r>
            <a:r>
              <a:rPr lang="en-US" dirty="0"/>
              <a:t>and favorite applications for easy access.</a:t>
            </a:r>
          </a:p>
          <a:p>
            <a:pPr marL="171450" lvl="0" indent="-171450">
              <a:buFont typeface="Arial" panose="020B0604020202020204" pitchFamily="34" charset="0"/>
              <a:buChar char="•"/>
            </a:pPr>
            <a:r>
              <a:rPr lang="en-US" dirty="0"/>
              <a:t>The</a:t>
            </a:r>
            <a:r>
              <a:rPr lang="en-US" baseline="0" dirty="0"/>
              <a:t> </a:t>
            </a:r>
            <a:r>
              <a:rPr lang="en-US" dirty="0"/>
              <a:t>Start Menu provides access to all applications and apps installed on your device.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27</a:t>
            </a:fld>
            <a:endParaRPr lang="en-US" dirty="0"/>
          </a:p>
        </p:txBody>
      </p:sp>
    </p:spTree>
    <p:extLst>
      <p:ext uri="{BB962C8B-B14F-4D97-AF65-F5344CB8AC3E}">
        <p14:creationId xmlns:p14="http://schemas.microsoft.com/office/powerpoint/2010/main" val="24894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effectLst/>
                <a:latin typeface="+mn-lt"/>
                <a:ea typeface="+mn-ea"/>
                <a:cs typeface="+mn-cs"/>
              </a:rPr>
              <a:t>The Desktop is the primary working area on the computer.</a:t>
            </a:r>
          </a:p>
          <a:p>
            <a:pPr marL="171450" lvl="0" indent="-171450">
              <a:buFont typeface="Arial" panose="020B0604020202020204" pitchFamily="34" charset="0"/>
              <a:buChar char="•"/>
            </a:pPr>
            <a:r>
              <a:rPr lang="en-US" sz="1200" kern="1200" dirty="0">
                <a:effectLst/>
                <a:latin typeface="+mn-lt"/>
                <a:ea typeface="+mn-ea"/>
                <a:cs typeface="+mn-cs"/>
              </a:rPr>
              <a:t>The</a:t>
            </a:r>
            <a:r>
              <a:rPr lang="en-US" sz="1200" kern="1200" baseline="0" dirty="0">
                <a:effectLst/>
                <a:latin typeface="+mn-lt"/>
                <a:ea typeface="+mn-ea"/>
                <a:cs typeface="+mn-cs"/>
              </a:rPr>
              <a:t> Taskbar displays open </a:t>
            </a:r>
            <a:r>
              <a:rPr lang="en-US" dirty="0"/>
              <a:t>and favorite applications for easy access.</a:t>
            </a:r>
          </a:p>
          <a:p>
            <a:pPr marL="171450" lvl="0" indent="-171450">
              <a:buFont typeface="Arial" panose="020B0604020202020204" pitchFamily="34" charset="0"/>
              <a:buChar char="•"/>
            </a:pPr>
            <a:r>
              <a:rPr lang="en-US" dirty="0"/>
              <a:t>The</a:t>
            </a:r>
            <a:r>
              <a:rPr lang="en-US" baseline="0" dirty="0"/>
              <a:t> </a:t>
            </a:r>
            <a:r>
              <a:rPr lang="en-US" dirty="0"/>
              <a:t>Start Menu provides access to all applications and apps installed on your device.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dirty="0"/>
          </a:p>
        </p:txBody>
      </p:sp>
    </p:spTree>
    <p:extLst>
      <p:ext uri="{BB962C8B-B14F-4D97-AF65-F5344CB8AC3E}">
        <p14:creationId xmlns:p14="http://schemas.microsoft.com/office/powerpoint/2010/main" val="322765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dirty="0"/>
              <a:t>Pinning is the process of choosing which applications are tiles on the Start menu.</a:t>
            </a:r>
          </a:p>
          <a:p>
            <a:pPr marL="171450" indent="-171450">
              <a:spcBef>
                <a:spcPts val="0"/>
              </a:spcBef>
              <a:buFont typeface="Arial" panose="020B0604020202020204" pitchFamily="34" charset="0"/>
              <a:buChar char="•"/>
            </a:pPr>
            <a:r>
              <a:rPr lang="en-US" dirty="0"/>
              <a:t>Virtual desktops allow you to organize groups of windows into different displays.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p14="http://schemas.microsoft.com/office/powerpoint/2010/main" val="169920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Slide 3 is the final list of textbook Learning Objectives numbers and statements.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118785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the </a:t>
            </a:r>
            <a:r>
              <a:rPr lang="en-US" dirty="0"/>
              <a:t>m</a:t>
            </a:r>
            <a:r>
              <a:rPr lang="en-US" sz="1200" kern="1200" dirty="0">
                <a:solidFill>
                  <a:schemeClr val="tx1"/>
                </a:solidFill>
                <a:effectLst/>
                <a:latin typeface="+mn-lt"/>
                <a:ea typeface="+mn-ea"/>
                <a:cs typeface="+mn-cs"/>
              </a:rPr>
              <a:t>acOS and the Windows operating systems aren’t compatible, they’re extremely similar in terms of functionality.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Different versions of Linux feature different user interfaces, but most of them, like Ubuntu, are based on familiar Windows and macOS paradigms such as using icons to launch programs and having apps run in a window environment.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dirty="0"/>
          </a:p>
        </p:txBody>
      </p:sp>
    </p:spTree>
    <p:extLst>
      <p:ext uri="{BB962C8B-B14F-4D97-AF65-F5344CB8AC3E}">
        <p14:creationId xmlns:p14="http://schemas.microsoft.com/office/powerpoint/2010/main" val="2782464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31</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additional function of the OS is to enable file management, which provides an organizational structure to the computer’s contents.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Windows organizes your computer in a hierarchical directory structure composed of drives, libraries, folders, subfolders, and files.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 drive is like a large filing cabinet in which all files are stored. The C: drive is the top of the filing structure of your computer, referred to as the root directory.</a:t>
            </a:r>
          </a:p>
        </p:txBody>
      </p:sp>
    </p:spTree>
    <p:extLst>
      <p:ext uri="{BB962C8B-B14F-4D97-AF65-F5344CB8AC3E}">
        <p14:creationId xmlns:p14="http://schemas.microsoft.com/office/powerpoint/2010/main" val="221605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an OS, a file is a collection of program instructions or data that is stored and treated as a single unit.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Windows, File Explorer is the main tool for finding, viewing, and managing the contents of your computer.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32</a:t>
            </a:fld>
            <a:endParaRPr lang="en-US" dirty="0"/>
          </a:p>
        </p:txBody>
      </p:sp>
    </p:spTree>
    <p:extLst>
      <p:ext uri="{BB962C8B-B14F-4D97-AF65-F5344CB8AC3E}">
        <p14:creationId xmlns:p14="http://schemas.microsoft.com/office/powerpoint/2010/main" val="232513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an OS, a file is a collection of program instructions or data that is stored and treated as a single unit.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Windows, File Explorer is the main tool for finding, viewing, and managing the contents of your computer.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Tree>
    <p:extLst>
      <p:ext uri="{BB962C8B-B14F-4D97-AF65-F5344CB8AC3E}">
        <p14:creationId xmlns:p14="http://schemas.microsoft.com/office/powerpoint/2010/main" val="2553113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FA09B3BB-AC22-460D-B1B1-E21A9B1509F1}" type="slidenum">
              <a:rPr lang="en-US" smtClean="0"/>
              <a:pPr/>
              <a:t>34</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This figure illustrates that the Large Icons view is a good way to display the contents of files and folders. The Preview pane on the right lets you see the first page of your document without first opening it. Large Icons is a good way to view files and folder, especially images.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36665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first part of a file, or the file name, is generally the name you assign to the file when you save it.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 Windows application, an extension, or file type, follows the file name and a period or dot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Figure 5.21 lists some common file extensions and the types of documents they indicate.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35</a:t>
            </a:fld>
            <a:endParaRPr lang="en-US" dirty="0"/>
          </a:p>
        </p:txBody>
      </p:sp>
    </p:spTree>
    <p:extLst>
      <p:ext uri="{BB962C8B-B14F-4D97-AF65-F5344CB8AC3E}">
        <p14:creationId xmlns:p14="http://schemas.microsoft.com/office/powerpoint/2010/main" val="213653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perform many file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management actions.</a:t>
            </a:r>
          </a:p>
          <a:p>
            <a:pPr marL="285750" lvl="1" indent="-171450">
              <a:buFont typeface="Arial" panose="020B0604020202020204" pitchFamily="34" charset="0"/>
              <a:buChar char="•"/>
            </a:pPr>
            <a:r>
              <a:rPr lang="en-US" sz="1200" kern="1200" dirty="0">
                <a:solidFill>
                  <a:schemeClr val="tx1"/>
                </a:solidFill>
                <a:effectLst/>
                <a:latin typeface="+mn-lt"/>
                <a:ea typeface="+mn-ea"/>
                <a:cs typeface="+mn-cs"/>
              </a:rPr>
              <a:t>You can open a file by double-clicking the file from its storage location.</a:t>
            </a:r>
          </a:p>
          <a:p>
            <a:pPr marL="285750" lvl="1" indent="-171450">
              <a:buFont typeface="Arial" panose="020B0604020202020204" pitchFamily="34" charset="0"/>
              <a:buChar char="•"/>
            </a:pPr>
            <a:r>
              <a:rPr lang="en-US" sz="1200" kern="1200" dirty="0">
                <a:solidFill>
                  <a:schemeClr val="tx1"/>
                </a:solidFill>
                <a:effectLst/>
                <a:latin typeface="+mn-lt"/>
                <a:ea typeface="+mn-ea"/>
                <a:cs typeface="+mn-cs"/>
              </a:rPr>
              <a:t>You can copy a file to another location using the Copy command.</a:t>
            </a:r>
          </a:p>
          <a:p>
            <a:pPr marL="285750" lvl="1" indent="-171450">
              <a:buFont typeface="Arial" panose="020B0604020202020204" pitchFamily="34" charset="0"/>
              <a:buChar char="•"/>
            </a:pPr>
            <a:r>
              <a:rPr lang="en-US" sz="1200" kern="1200" dirty="0">
                <a:solidFill>
                  <a:schemeClr val="tx1"/>
                </a:solidFill>
                <a:effectLst/>
                <a:latin typeface="+mn-lt"/>
                <a:ea typeface="+mn-ea"/>
                <a:cs typeface="+mn-cs"/>
              </a:rPr>
              <a:t>To move a file from one location to another, use the Cut command.</a:t>
            </a:r>
          </a:p>
          <a:p>
            <a:pPr marL="285750" lvl="1" indent="-171450">
              <a:buFont typeface="Arial" panose="020B0604020202020204" pitchFamily="34" charset="0"/>
              <a:buChar cha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rename a file.</a:t>
            </a:r>
          </a:p>
          <a:p>
            <a:pPr marL="285750" lvl="1" indent="-171450">
              <a:buFont typeface="Arial" panose="020B0604020202020204" pitchFamily="34" charset="0"/>
              <a:buChar char="•"/>
            </a:pPr>
            <a:r>
              <a:rPr lang="en-US" sz="1200" kern="1200" baseline="0" dirty="0">
                <a:solidFill>
                  <a:schemeClr val="tx1"/>
                </a:solidFill>
                <a:effectLst/>
                <a:latin typeface="+mn-lt"/>
                <a:ea typeface="+mn-ea"/>
                <a:cs typeface="+mn-cs"/>
              </a:rPr>
              <a:t>You can delete files or folders.</a:t>
            </a:r>
            <a:endParaRPr lang="en-US" sz="1200" kern="1200" dirty="0">
              <a:solidFill>
                <a:schemeClr val="tx1"/>
              </a:solidFill>
              <a:effectLst/>
              <a:latin typeface="+mn-lt"/>
              <a:ea typeface="+mn-ea"/>
              <a:cs typeface="+mn-cs"/>
            </a:endParaRPr>
          </a:p>
          <a:p>
            <a:pPr marL="285750" lvl="1" indent="-171450">
              <a:buFont typeface="Arial" panose="020B0604020202020204" pitchFamily="34" charset="0"/>
              <a:buChar char="•"/>
            </a:pPr>
            <a:r>
              <a:rPr lang="en-US" sz="1200" kern="1200" dirty="0">
                <a:solidFill>
                  <a:schemeClr val="tx1"/>
                </a:solidFill>
                <a:effectLst/>
                <a:latin typeface="+mn-lt"/>
                <a:ea typeface="+mn-ea"/>
                <a:cs typeface="+mn-cs"/>
              </a:rPr>
              <a:t>The Recycle Bin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represented by an icon that looks like a recycling bin, where files deleted from the hard drive reside until you permanently purge them from your system.</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36</a:t>
            </a:fld>
            <a:endParaRPr lang="en-US" dirty="0"/>
          </a:p>
        </p:txBody>
      </p:sp>
    </p:spTree>
    <p:extLst>
      <p:ext uri="{BB962C8B-B14F-4D97-AF65-F5344CB8AC3E}">
        <p14:creationId xmlns:p14="http://schemas.microsoft.com/office/powerpoint/2010/main" val="2235527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B0AC97B-8039-48D7-A4F5-5D6A35A92B83}" type="slidenum">
              <a:rPr lang="en-US" smtClean="0"/>
              <a:pPr/>
              <a:t>37</a:t>
            </a:fld>
            <a:endParaRPr lang="en-US" dirty="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File compression makes a large file more compact, making it easier and faster to send large attachments by e-mail, upload them to the web, or save them to a disc.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Windows has a built-in file compression utility that takes out redundancies in a file to reduce the file size. You can also obtain several standalone freeware and shareware programs, such as WinZip and StuffIt, to compress your files.</a:t>
            </a:r>
          </a:p>
        </p:txBody>
      </p:sp>
    </p:spTree>
    <p:extLst>
      <p:ext uri="{BB962C8B-B14F-4D97-AF65-F5344CB8AC3E}">
        <p14:creationId xmlns:p14="http://schemas.microsoft.com/office/powerpoint/2010/main" val="3430375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Utility programs are small applications that perform special functions and come in three flavors:</a:t>
            </a:r>
          </a:p>
          <a:p>
            <a:pPr marL="342900" lvl="1" indent="-171450">
              <a:buFont typeface="Arial" panose="020B0604020202020204" pitchFamily="34" charset="0"/>
              <a:buChar char="•"/>
            </a:pPr>
            <a:r>
              <a:rPr lang="en-US" sz="1200" kern="1200" dirty="0">
                <a:solidFill>
                  <a:schemeClr val="tx1"/>
                </a:solidFill>
                <a:effectLst/>
                <a:latin typeface="+mn-lt"/>
                <a:ea typeface="+mn-ea"/>
                <a:cs typeface="+mn-cs"/>
              </a:rPr>
              <a:t>Those that are included with the OS.</a:t>
            </a:r>
          </a:p>
          <a:p>
            <a:pPr marL="342900" lvl="1" indent="-171450">
              <a:buFont typeface="Arial" panose="020B0604020202020204" pitchFamily="34" charset="0"/>
              <a:buChar char="•"/>
            </a:pPr>
            <a:r>
              <a:rPr lang="en-US" sz="1200" kern="1200" dirty="0">
                <a:solidFill>
                  <a:schemeClr val="tx1"/>
                </a:solidFill>
                <a:effectLst/>
                <a:latin typeface="+mn-lt"/>
                <a:ea typeface="+mn-ea"/>
                <a:cs typeface="+mn-cs"/>
              </a:rPr>
              <a:t>Those sold as standalone programs.</a:t>
            </a:r>
          </a:p>
          <a:p>
            <a:pPr marL="342900" lvl="1" indent="-171450">
              <a:buFont typeface="Arial" panose="020B0604020202020204" pitchFamily="34" charset="0"/>
              <a:buChar char="•"/>
            </a:pPr>
            <a:r>
              <a:rPr lang="en-US" sz="1200" kern="1200" dirty="0">
                <a:solidFill>
                  <a:schemeClr val="tx1"/>
                </a:solidFill>
                <a:effectLst/>
                <a:latin typeface="+mn-lt"/>
                <a:ea typeface="+mn-ea"/>
                <a:cs typeface="+mn-cs"/>
              </a:rPr>
              <a:t>Those offered as freeware—anti-malware software like Ad-Aware from Lavasoft.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general, the basic utilities designed to manage and tune the computer hardware are incorporated into the operating system.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standalone utility programs typically offer more features or an easier user interface for backup, security, diagnostic, or recovery functions.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38</a:t>
            </a:fld>
            <a:endParaRPr lang="en-US" dirty="0"/>
          </a:p>
        </p:txBody>
      </p:sp>
    </p:spTree>
    <p:extLst>
      <p:ext uri="{BB962C8B-B14F-4D97-AF65-F5344CB8AC3E}">
        <p14:creationId xmlns:p14="http://schemas.microsoft.com/office/powerpoint/2010/main" val="1766702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39</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Disk cleanup removes </a:t>
            </a:r>
            <a:r>
              <a:rPr lang="en-US" sz="1200" b="0" u="none" strike="noStrike" kern="1200" baseline="0" dirty="0">
                <a:solidFill>
                  <a:schemeClr val="tx1"/>
                </a:solidFill>
                <a:latin typeface="+mn-lt"/>
                <a:ea typeface="+mn-ea"/>
                <a:cs typeface="+mn-cs"/>
              </a:rPr>
              <a:t>unnecessary files from your hard drive.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Sometimes the system becomes confused, leaving references on the file allocation table or FAT to files that no longer exist or have been moved.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program has stopped working, you can use the Windows Task Manager utility to check on the program or to exit the nonresponsive program.</a:t>
            </a:r>
          </a:p>
          <a:p>
            <a:pPr marL="171450" indent="-171450">
              <a:buFont typeface="Arial" panose="020B0604020202020204" pitchFamily="34" charset="0"/>
              <a:buChar char="•"/>
            </a:pPr>
            <a:r>
              <a:rPr lang="en-US" sz="1200" b="0" u="none" strike="noStrike" kern="1200" baseline="0" dirty="0">
                <a:solidFill>
                  <a:schemeClr val="tx1"/>
                </a:solidFill>
                <a:latin typeface="+mn-lt"/>
                <a:ea typeface="+mn-ea"/>
                <a:cs typeface="+mn-cs"/>
              </a:rPr>
              <a:t>Disk defragmentation rearranges fragmented data so that related file pieces are unified.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9985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System software consists of two primary types of programs, the </a:t>
            </a:r>
            <a:r>
              <a:rPr lang="en-US" sz="1200" b="0" i="1" u="none" strike="noStrike" kern="1200" baseline="0" dirty="0">
                <a:solidFill>
                  <a:schemeClr val="tx1"/>
                </a:solidFill>
                <a:latin typeface="+mn-lt"/>
                <a:ea typeface="+mn-ea"/>
                <a:cs typeface="+mn-cs"/>
              </a:rPr>
              <a:t>operating system and utility programs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operating system has three primary functions.</a:t>
            </a:r>
          </a:p>
          <a:p>
            <a:pPr marL="228600" indent="-114300"/>
            <a:r>
              <a:rPr lang="en-US" sz="1200" b="0" i="0" u="none" strike="noStrike" kern="1200" baseline="0" dirty="0">
                <a:solidFill>
                  <a:schemeClr val="tx1"/>
                </a:solidFill>
                <a:latin typeface="+mn-lt"/>
                <a:ea typeface="+mn-ea"/>
                <a:cs typeface="+mn-cs"/>
              </a:rPr>
              <a:t>• It manages the computer’s hardware.</a:t>
            </a:r>
          </a:p>
          <a:p>
            <a:pPr marL="228600" indent="-114300"/>
            <a:r>
              <a:rPr lang="en-US" sz="1200" b="0" i="0" u="none" strike="noStrike" kern="1200" baseline="0" dirty="0">
                <a:solidFill>
                  <a:schemeClr val="tx1"/>
                </a:solidFill>
                <a:latin typeface="+mn-lt"/>
                <a:ea typeface="+mn-ea"/>
                <a:cs typeface="+mn-cs"/>
              </a:rPr>
              <a:t>• It provides a consistent means for application software to work with the central processing unit.</a:t>
            </a:r>
          </a:p>
          <a:p>
            <a:pPr marL="228600" indent="-114300"/>
            <a:r>
              <a:rPr lang="en-US" sz="1200" b="0" i="0" u="none" strike="noStrike" kern="1200" baseline="0" dirty="0">
                <a:solidFill>
                  <a:schemeClr val="tx1"/>
                </a:solidFill>
                <a:latin typeface="+mn-lt"/>
                <a:ea typeface="+mn-ea"/>
                <a:cs typeface="+mn-cs"/>
              </a:rPr>
              <a:t>• It is responsible for the management, scheduling, and coordination of tasks.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3232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34CBF9-36E7-441F-92D5-B30CF990F84F}" type="slidenum">
              <a:rPr lang="en-US" smtClean="0"/>
              <a:pPr/>
              <a:t>40</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When you use the File History utility, you can have Windows automatically create a duplicate of your libraries, desktop, contacts, and favorites and copy it to another storage device.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Windows has a utility called System Restore that lets you roll your system settings back to a specific date when everything was working properly.</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353127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A0D40989-5947-4896-8621-DA07961ED946}" type="slidenum">
              <a:rPr lang="en-US" smtClean="0"/>
              <a:pPr/>
              <a:t>41</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Microsoft Windows includes an Ease of Access Center, which is a centralized location for assistive technology and tools to adjust accessibility settings.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Ease of Access Center, you can find tools to help users with disabilities. If you’re not sure where to start or what settings might help, a questionnaire asks you about routine tasks and provides a personalized recommendation for settings that will allow you to better use your computer.</a:t>
            </a:r>
          </a:p>
        </p:txBody>
      </p:sp>
    </p:spTree>
    <p:extLst>
      <p:ext uri="{BB962C8B-B14F-4D97-AF65-F5344CB8AC3E}">
        <p14:creationId xmlns:p14="http://schemas.microsoft.com/office/powerpoint/2010/main" val="1165296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4249938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35518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a:t>Other functions</a:t>
            </a:r>
            <a:r>
              <a:rPr lang="en-US" baseline="0" dirty="0"/>
              <a:t> of the operating system include the u</a:t>
            </a:r>
            <a:r>
              <a:rPr lang="en-US" dirty="0"/>
              <a:t>ser interface, which is how users interact with the computer.</a:t>
            </a:r>
            <a:r>
              <a:rPr lang="en-US" baseline="0" dirty="0"/>
              <a:t> It includes d</a:t>
            </a:r>
            <a:r>
              <a:rPr lang="en-US" dirty="0"/>
              <a:t>esktop, icons, and menus.</a:t>
            </a:r>
          </a:p>
          <a:p>
            <a:pPr marL="171450" indent="-171450">
              <a:buFont typeface="Arial" panose="020B0604020202020204" pitchFamily="34" charset="0"/>
              <a:buChar char="•"/>
            </a:pPr>
            <a:r>
              <a:rPr lang="en-US" sz="1200" b="0" i="0" u="none" strike="noStrike" kern="1200" baseline="0" dirty="0">
                <a:latin typeface="+mn-lt"/>
                <a:ea typeface="+mn-ea"/>
                <a:cs typeface="+mn-cs"/>
              </a:rPr>
              <a:t>A utility program is a small program that performs many of the general housekeeping tasks for your computer, such as system maintenance and file compression. A set of utility programs is bundled with each OS.</a:t>
            </a:r>
          </a:p>
          <a:p>
            <a:pPr marL="171450" indent="-171450">
              <a:buFont typeface="Arial" panose="020B0604020202020204" pitchFamily="34" charset="0"/>
              <a:buChar char="•"/>
            </a:pPr>
            <a:r>
              <a:rPr lang="en-US" sz="1200" b="0" i="0" u="none" strike="noStrike" kern="1200" baseline="0" dirty="0">
                <a:latin typeface="+mn-lt"/>
                <a:ea typeface="+mn-ea"/>
                <a:cs typeface="+mn-cs"/>
              </a:rPr>
              <a:t>When operating systems were originally developed, they were designed for a single user performing one task at a time. </a:t>
            </a:r>
            <a:r>
              <a:rPr lang="en-US" dirty="0"/>
              <a:t>Modern operating systems</a:t>
            </a:r>
            <a:r>
              <a:rPr lang="en-US" baseline="0" dirty="0"/>
              <a:t> provide the ability to m</a:t>
            </a:r>
            <a:r>
              <a:rPr lang="en-US" dirty="0"/>
              <a:t>ultitask, which</a:t>
            </a:r>
            <a:r>
              <a:rPr lang="en-US" baseline="0" dirty="0"/>
              <a:t> means that the computer can p</a:t>
            </a:r>
            <a:r>
              <a:rPr lang="en-US" dirty="0"/>
              <a:t>erform more than one process at a time.</a:t>
            </a:r>
          </a:p>
        </p:txBody>
      </p:sp>
    </p:spTree>
    <p:extLst>
      <p:ext uri="{BB962C8B-B14F-4D97-AF65-F5344CB8AC3E}">
        <p14:creationId xmlns:p14="http://schemas.microsoft.com/office/powerpoint/2010/main" val="43778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n-US" dirty="0"/>
              <a:t>Other functions</a:t>
            </a:r>
            <a:r>
              <a:rPr lang="en-US" baseline="0" dirty="0"/>
              <a:t> of the operating system include the u</a:t>
            </a:r>
            <a:r>
              <a:rPr lang="en-US" dirty="0"/>
              <a:t>ser interface, which is how users interact with the computer.</a:t>
            </a:r>
            <a:r>
              <a:rPr lang="en-US" baseline="0" dirty="0"/>
              <a:t> It includes d</a:t>
            </a:r>
            <a:r>
              <a:rPr lang="en-US" dirty="0"/>
              <a:t>esktop, icons, and menus.</a:t>
            </a:r>
          </a:p>
          <a:p>
            <a:pPr marL="171450" indent="-171450">
              <a:buFont typeface="Arial" panose="020B0604020202020204" pitchFamily="34" charset="0"/>
              <a:buChar char="•"/>
            </a:pPr>
            <a:r>
              <a:rPr lang="en-US" sz="1200" b="0" i="0" u="none" strike="noStrike" kern="1200" baseline="0" dirty="0">
                <a:latin typeface="+mn-lt"/>
                <a:ea typeface="+mn-ea"/>
                <a:cs typeface="+mn-cs"/>
              </a:rPr>
              <a:t>A utility program is a small program that performs many of the general housekeeping tasks for your computer, such as system maintenance and file compression. A set of utility programs is bundled with each OS.</a:t>
            </a:r>
          </a:p>
          <a:p>
            <a:pPr marL="171450" indent="-171450">
              <a:buFont typeface="Arial" panose="020B0604020202020204" pitchFamily="34" charset="0"/>
              <a:buChar char="•"/>
            </a:pPr>
            <a:r>
              <a:rPr lang="en-US" sz="1200" b="0" i="0" u="none" strike="noStrike" kern="1200" baseline="0" dirty="0">
                <a:latin typeface="+mn-lt"/>
                <a:ea typeface="+mn-ea"/>
                <a:cs typeface="+mn-cs"/>
              </a:rPr>
              <a:t>When operating systems were originally developed, they were designed for a single user performing one task at a time. </a:t>
            </a:r>
            <a:r>
              <a:rPr lang="en-US" dirty="0"/>
              <a:t>Modern operating systems</a:t>
            </a:r>
            <a:r>
              <a:rPr lang="en-US" baseline="0" dirty="0"/>
              <a:t> provide the ability to m</a:t>
            </a:r>
            <a:r>
              <a:rPr lang="en-US" dirty="0"/>
              <a:t>ultitask, which</a:t>
            </a:r>
            <a:r>
              <a:rPr lang="en-US" baseline="0" dirty="0"/>
              <a:t> means that the computer can p</a:t>
            </a:r>
            <a:r>
              <a:rPr lang="en-US" dirty="0"/>
              <a:t>erform more than one process at a time.</a:t>
            </a:r>
          </a:p>
        </p:txBody>
      </p:sp>
    </p:spTree>
    <p:extLst>
      <p:ext uri="{BB962C8B-B14F-4D97-AF65-F5344CB8AC3E}">
        <p14:creationId xmlns:p14="http://schemas.microsoft.com/office/powerpoint/2010/main" val="249019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CACD118E-A2C9-47E2-9CA8-88D48E73405C}" type="slidenum">
              <a:rPr lang="en-US" smtClean="0"/>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Figure 5.1 lists a number of common operating systems.</a:t>
            </a:r>
            <a:endParaRPr lang="en-US" dirty="0"/>
          </a:p>
        </p:txBody>
      </p:sp>
    </p:spTree>
    <p:extLst>
      <p:ext uri="{BB962C8B-B14F-4D97-AF65-F5344CB8AC3E}">
        <p14:creationId xmlns:p14="http://schemas.microsoft.com/office/powerpoint/2010/main" val="37723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The top three operating systems for personal computers are: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Apple’s macOS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Linux</a:t>
            </a:r>
          </a:p>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Personal devices require special operating systems as well. These include: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Android</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iOS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r>
              <a:rPr lang="en-US" sz="1200" b="0" i="0" u="none" strike="noStrike" kern="1200" baseline="0" dirty="0">
                <a:solidFill>
                  <a:schemeClr val="tx1"/>
                </a:solidFill>
                <a:latin typeface="+mn-lt"/>
                <a:ea typeface="+mn-ea"/>
                <a:cs typeface="+mn-cs"/>
              </a:rPr>
              <a:t>Google Chrome OS (see Figure 5.2), is a web-based OS. With the Chrome OS, virtually no files are installed on your computing device. Rather, the main functionality of the OS is provided through a web browser.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val="155076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The top three operating systems for personal computers are: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Apple’s macOS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Linux</a:t>
            </a:r>
          </a:p>
          <a:p>
            <a:pPr marL="0" indent="0">
              <a:buFont typeface="Arial" panose="020B0604020202020204" pitchFamily="34" charset="0"/>
              <a:buNone/>
            </a:pPr>
            <a:r>
              <a:rPr lang="en-US" sz="1200" b="0" i="0" u="none" strike="noStrike" kern="1200" baseline="0" dirty="0">
                <a:solidFill>
                  <a:schemeClr val="tx1"/>
                </a:solidFill>
                <a:effectLst/>
                <a:latin typeface="+mn-lt"/>
                <a:ea typeface="+mn-ea"/>
                <a:cs typeface="+mn-cs"/>
              </a:rPr>
              <a:t>Personal devices require special operating systems as well. These include:</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Android</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iOS</a:t>
            </a:r>
          </a:p>
          <a:p>
            <a:pPr marL="342900" lvl="1" indent="-171450">
              <a:buFont typeface="Arial" panose="020B0604020202020204" pitchFamily="34" charset="0"/>
              <a:buChar char="•"/>
            </a:pPr>
            <a:r>
              <a:rPr lang="en-US" sz="1200" b="0" i="0" u="none" strike="noStrike" kern="1200" baseline="0" dirty="0">
                <a:solidFill>
                  <a:schemeClr val="tx1"/>
                </a:solidFill>
                <a:effectLst/>
                <a:latin typeface="+mn-lt"/>
                <a:ea typeface="+mn-ea"/>
                <a:cs typeface="+mn-cs"/>
              </a:rPr>
              <a:t>Microsoft Windows</a:t>
            </a:r>
          </a:p>
          <a:p>
            <a:r>
              <a:rPr lang="en-US" sz="1200" b="0" i="0" u="none" strike="noStrike" kern="1200" baseline="0" dirty="0">
                <a:solidFill>
                  <a:schemeClr val="tx1"/>
                </a:solidFill>
                <a:latin typeface="+mn-lt"/>
                <a:ea typeface="+mn-ea"/>
                <a:cs typeface="+mn-cs"/>
              </a:rPr>
              <a:t>Google Chrome OS (see Figure 5.2), is a web-based OS. With the Chrome OS, virtually no files are installed on your computing device. Rather, the main functionality of the OS is provided through a web browser.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val="82293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62282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219200"/>
            <a:ext cx="8229600" cy="4906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2000" b="0" i="0" u="none" strike="noStrike" cap="none">
                <a:solidFill>
                  <a:srgbClr val="007FA3"/>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CA171497-280E-4A7A-9FDA-725956F2C8B6}" type="datetime1">
              <a:rPr lang="en-US" smtClean="0"/>
              <a:t>18-Sep-19</a:t>
            </a:fld>
            <a:endParaRPr lang="en-US" dirty="0"/>
          </a:p>
        </p:txBody>
      </p:sp>
    </p:spTree>
    <p:extLst>
      <p:ext uri="{BB962C8B-B14F-4D97-AF65-F5344CB8AC3E}">
        <p14:creationId xmlns:p14="http://schemas.microsoft.com/office/powerpoint/2010/main" val="121780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E3B7A3B1-0BF1-4075-B8B0-1F0F83C088AE}" type="datetime1">
              <a:rPr lang="en-US" smtClean="0"/>
              <a:t>18-Sep-19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14400"/>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a:xfrm>
            <a:off x="457200" y="1027472"/>
            <a:ext cx="8229600" cy="5098691"/>
          </a:xfrm>
        </p:spPr>
        <p:txBody>
          <a:bodyPr/>
          <a:lstStyle>
            <a:lvl1pPr>
              <a:buClr>
                <a:srgbClr val="007FA3"/>
              </a:buClr>
              <a:buSzPct val="100000"/>
              <a:defRPr sz="2400"/>
            </a:lvl1pPr>
            <a:lvl2pPr>
              <a:buClr>
                <a:schemeClr val="tx1"/>
              </a:buClr>
              <a:defRPr sz="2000"/>
            </a:lvl2pPr>
            <a:lvl3pPr>
              <a:buClr>
                <a:schemeClr val="tx1"/>
              </a:buClr>
              <a:defRPr sz="18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15E94CDF-0BB7-431B-B614-1FB4EB46B864}" type="datetime1">
              <a:rPr lang="en-US" smtClean="0"/>
              <a:t>18-Sep-19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940500"/>
            <a:ext cx="8229600" cy="5185663"/>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CDB38FA0-E908-4D3C-AC8B-725E5CB0C3D6}" type="datetime1">
              <a:rPr lang="en-US" smtClean="0"/>
              <a:t>18-Sep-19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34786139-B08E-440F-A2EE-1144C22A8FE6}" type="datetime1">
              <a:rPr lang="en-US" smtClean="0"/>
              <a:t>18-Sep-19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1066800"/>
            <a:ext cx="8229600" cy="2362199"/>
          </a:xfrm>
        </p:spPr>
        <p:txBody>
          <a:bodyPr/>
          <a:lstStyle>
            <a:lvl1pPr>
              <a:defRPr sz="2400"/>
            </a:lvl1pPr>
            <a:lvl2pPr>
              <a:defRPr sz="2000"/>
            </a:lvl2pPr>
            <a:lvl3pPr>
              <a:defRPr sz="1800"/>
            </a:lvl3pPr>
            <a:lvl4pPr>
              <a:defRPr sz="1200"/>
            </a:lvl4pPr>
            <a:lvl5pPr>
              <a:defRPr sz="12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627436"/>
            <a:ext cx="8229600" cy="2468564"/>
          </a:xfrm>
        </p:spPr>
        <p:txBody>
          <a:bodyPr/>
          <a:lstStyle>
            <a:lvl1pPr>
              <a:defRPr sz="2400"/>
            </a:lvl1pPr>
            <a:lvl2pPr>
              <a:defRPr sz="2000"/>
            </a:lvl2pPr>
            <a:lvl3pPr>
              <a:defRPr sz="1800"/>
            </a:lvl3pPr>
            <a:lvl4pPr>
              <a:defRPr sz="1200"/>
            </a:lvl4pPr>
            <a:lvl5pPr>
              <a:defRPr sz="12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156170-31E9-4BB9-8214-EDF81CF4C82B}" type="datetime1">
              <a:rPr lang="en-US" smtClean="0"/>
              <a:t>18-Sep-19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762000"/>
          </a:xfrm>
        </p:spPr>
        <p:txBody>
          <a:bodyPr anchor="ct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BC33B934-923A-461C-AA17-D92D00D20DEE}" type="datetime1">
              <a:rPr lang="en-US" smtClean="0"/>
              <a:t>18-Sep-19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B3AEE905-744E-433B-99FE-4490E3226F2E}" type="datetime1">
              <a:rPr lang="en-US" smtClean="0"/>
              <a:t>18-Sep-19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69902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32" name="Shape 32"/>
          <p:cNvSpPr txBox="1">
            <a:spLocks noGrp="1"/>
          </p:cNvSpPr>
          <p:nvPr>
            <p:ph type="body" idx="1"/>
          </p:nvPr>
        </p:nvSpPr>
        <p:spPr>
          <a:xfrm>
            <a:off x="457200" y="1167718"/>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dirty="0"/>
              <a:t>Edit Master text styles</a:t>
            </a:r>
          </a:p>
        </p:txBody>
      </p:sp>
      <p:sp>
        <p:nvSpPr>
          <p:cNvPr id="33" name="Shape 33"/>
          <p:cNvSpPr txBox="1">
            <a:spLocks noGrp="1"/>
          </p:cNvSpPr>
          <p:nvPr>
            <p:ph type="body" idx="2"/>
          </p:nvPr>
        </p:nvSpPr>
        <p:spPr>
          <a:xfrm>
            <a:off x="457200" y="352652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dirty="0"/>
              <a:t>Edit Master text styles</a:t>
            </a:r>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F52CDF79-089C-41C3-B55D-96DC1881DBBF}" type="datetime1">
              <a:rPr lang="en-US" smtClean="0"/>
              <a:t>18-Sep-19</a:t>
            </a:fld>
            <a:endParaRPr lang="en-US" dirty="0"/>
          </a:p>
        </p:txBody>
      </p:sp>
    </p:spTree>
    <p:extLst>
      <p:ext uri="{BB962C8B-B14F-4D97-AF65-F5344CB8AC3E}">
        <p14:creationId xmlns:p14="http://schemas.microsoft.com/office/powerpoint/2010/main" val="336610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DA4AA97C-757F-4892-ADC5-FAB09D5E23DC}" type="datetime1">
              <a:rPr lang="en-US" smtClean="0"/>
              <a:t>18-Sep-19</a:t>
            </a:fld>
            <a:endParaRPr lang="en-US"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9691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62282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49" name="Shape 49"/>
          <p:cNvSpPr txBox="1">
            <a:spLocks noGrp="1"/>
          </p:cNvSpPr>
          <p:nvPr>
            <p:ph type="body" idx="1"/>
          </p:nvPr>
        </p:nvSpPr>
        <p:spPr>
          <a:xfrm>
            <a:off x="457200" y="940500"/>
            <a:ext cx="8229600" cy="51856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43B9ACBC-2A90-481B-A6F9-4030EF544EC1}" type="datetime1">
              <a:rPr lang="en-US" smtClean="0"/>
              <a:t>18-Sep-19</a:t>
            </a:fld>
            <a:endParaRPr lang="en-US"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79800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1"/>
            <a:ext cx="8229600" cy="609600"/>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C93B27D6-A2B4-49F1-B2BB-DFF8CCAA81A1}" type="datetime1">
              <a:rPr lang="en-US" smtClean="0"/>
              <a:t>18-Sep-19</a:t>
            </a:fld>
            <a:endParaRPr lang="en-US"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2061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BED0C1EC-D760-460D-B51B-ADCD4591BD9F}" type="datetime1">
              <a:rPr lang="en-US" smtClean="0"/>
              <a:t>18-Sep-19</a:t>
            </a:fld>
            <a:endParaRPr lang="en-US"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25234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pPr lvl="0"/>
            <a:r>
              <a:rPr lang="en-US"/>
              <a:t>Edit Master text styles</a:t>
            </a: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DC289AB0-D10A-4611-8CB1-7BEEA2C797FB}" type="datetime1">
              <a:rPr lang="en-US" smtClean="0"/>
              <a:t>18-Sep-19</a:t>
            </a:fld>
            <a:endParaRPr lang="en-US"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00694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EF0E9D33-2625-48CD-9699-8C4818C159FF}" type="datetime1">
              <a:rPr lang="en-US" smtClean="0"/>
              <a:t>18-Sep-19</a:t>
            </a:fld>
            <a:endParaRPr lang="en-US"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386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3A5077BA-80F9-4E42-84E7-DBA870C9B7CB}" type="datetime1">
              <a:rPr lang="en-US" smtClean="0"/>
              <a:t>18-Sep-19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8106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62282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25D893A7-7601-4462-B066-ADB87642455D}" type="datetime1">
              <a:rPr lang="en-US" smtClean="0"/>
              <a:t>18-Sep-19</a:t>
            </a:fld>
            <a:endParaRPr lang="en-US"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fld id="{200B2350-5261-4F5C-9DF5-EF0D264FC8D2}" type="slidenum">
              <a:rPr lang="en-US" smtClean="0"/>
              <a:pPr/>
              <a:t>‹#›</a:t>
            </a:fld>
            <a:endParaRPr lang="en-US" dirty="0"/>
          </a:p>
        </p:txBody>
      </p:sp>
      <p:pic>
        <p:nvPicPr>
          <p:cNvPr id="15" name="Shape 15" descr="Pearson Logo"/>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2018, 2017 Pearson Education, Inc. All Rights Reserved</a:t>
            </a:r>
          </a:p>
        </p:txBody>
      </p:sp>
    </p:spTree>
    <p:extLst>
      <p:ext uri="{BB962C8B-B14F-4D97-AF65-F5344CB8AC3E}">
        <p14:creationId xmlns:p14="http://schemas.microsoft.com/office/powerpoint/2010/main" val="616368185"/>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2" r:id="rId8"/>
    <p:sldLayoutId id="2147483657" r:id="rId9"/>
    <p:sldLayoutId id="2147483656" r:id="rId10"/>
    <p:sldLayoutId id="2147483650" r:id="rId11"/>
    <p:sldLayoutId id="2147483659" r:id="rId12"/>
    <p:sldLayoutId id="2147483658" r:id="rId13"/>
    <p:sldLayoutId id="2147483660" r:id="rId14"/>
    <p:sldLayoutId id="2147483654" r:id="rId15"/>
    <p:sldLayoutId id="2147483655"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Technology in Action</a:t>
            </a:r>
          </a:p>
        </p:txBody>
      </p:sp>
      <p:sp>
        <p:nvSpPr>
          <p:cNvPr id="196" name="Shape 196"/>
          <p:cNvSpPr txBox="1">
            <a:spLocks noGrp="1"/>
          </p:cNvSpPr>
          <p:nvPr>
            <p:ph type="body" idx="1"/>
          </p:nvPr>
        </p:nvSpPr>
        <p:spPr>
          <a:xfrm>
            <a:off x="457200" y="967566"/>
            <a:ext cx="8229600" cy="5158597"/>
          </a:xfrm>
          <a:prstGeom prst="rect">
            <a:avLst/>
          </a:prstGeom>
          <a:noFill/>
          <a:ln>
            <a:noFill/>
          </a:ln>
        </p:spPr>
        <p:txBody>
          <a:bodyPr lIns="0" tIns="0" rIns="0" bIns="0" anchor="t" anchorCtr="0">
            <a:noAutofit/>
          </a:bodyPr>
          <a:lstStyle/>
          <a:p>
            <a:pPr marL="0" lvl="0" indent="0">
              <a:spcBef>
                <a:spcPts val="0"/>
              </a:spcBef>
              <a:buSzPct val="25000"/>
              <a:buNone/>
            </a:pPr>
            <a:r>
              <a:rPr lang="en-US" sz="2000" dirty="0"/>
              <a:t>15</a:t>
            </a:r>
            <a:r>
              <a:rPr lang="en-US" sz="2000" baseline="30000" dirty="0"/>
              <a:t>th</a:t>
            </a:r>
            <a:r>
              <a:rPr lang="en-US" sz="2000" dirty="0"/>
              <a:t> Edition</a:t>
            </a:r>
          </a:p>
        </p:txBody>
      </p:sp>
      <p:sp>
        <p:nvSpPr>
          <p:cNvPr id="198" name="Shape 198"/>
          <p:cNvSpPr txBox="1">
            <a:spLocks noGrp="1"/>
          </p:cNvSpPr>
          <p:nvPr>
            <p:ph type="body" idx="4294967295"/>
          </p:nvPr>
        </p:nvSpPr>
        <p:spPr>
          <a:xfrm>
            <a:off x="5486400" y="1600200"/>
            <a:ext cx="3657600" cy="160020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a:t>
            </a:r>
            <a:r>
              <a:rPr lang="en-US" sz="3000" dirty="0"/>
              <a:t>5</a:t>
            </a:r>
            <a:endParaRPr lang="en-US" sz="3000" b="0" i="0" u="none" strike="noStrike" cap="none" dirty="0">
              <a:solidFill>
                <a:schemeClr val="dk1"/>
              </a:solidFill>
              <a:latin typeface="Arial"/>
              <a:ea typeface="Arial"/>
              <a:cs typeface="Arial"/>
              <a:sym typeface="Arial"/>
            </a:endParaRPr>
          </a:p>
        </p:txBody>
      </p:sp>
      <p:sp>
        <p:nvSpPr>
          <p:cNvPr id="199" name="Shape 199"/>
          <p:cNvSpPr txBox="1">
            <a:spLocks noGrp="1"/>
          </p:cNvSpPr>
          <p:nvPr>
            <p:ph type="body" idx="4294967295"/>
          </p:nvPr>
        </p:nvSpPr>
        <p:spPr>
          <a:xfrm>
            <a:off x="5410200" y="3200400"/>
            <a:ext cx="3733800" cy="2925763"/>
          </a:xfrm>
          <a:prstGeom prst="rect">
            <a:avLst/>
          </a:prstGeom>
          <a:noFill/>
          <a:ln>
            <a:noFill/>
          </a:ln>
        </p:spPr>
        <p:txBody>
          <a:bodyPr lIns="0" tIns="0" rIns="0" bIns="0" anchor="t" anchorCtr="0">
            <a:noAutofit/>
          </a:bodyPr>
          <a:lstStyle/>
          <a:p>
            <a:pPr marL="101600" indent="0">
              <a:lnSpc>
                <a:spcPct val="120000"/>
              </a:lnSpc>
              <a:buNone/>
            </a:pPr>
            <a:r>
              <a:rPr lang="en-US" sz="2400" b="1" kern="1200" dirty="0">
                <a:solidFill>
                  <a:schemeClr val="tx1"/>
                </a:solidFill>
                <a:latin typeface="+mj-lt"/>
                <a:ea typeface="+mn-ea"/>
                <a:cs typeface="+mn-cs"/>
              </a:rPr>
              <a:t>System Software:</a:t>
            </a:r>
            <a:r>
              <a:rPr lang="en-US" sz="2400" kern="1200" dirty="0">
                <a:solidFill>
                  <a:schemeClr val="tx1"/>
                </a:solidFill>
                <a:latin typeface="+mj-lt"/>
                <a:ea typeface="+mn-ea"/>
                <a:cs typeface="+mn-cs"/>
              </a:rPr>
              <a:t> </a:t>
            </a:r>
          </a:p>
          <a:p>
            <a:pPr marL="101600" indent="0">
              <a:lnSpc>
                <a:spcPct val="120000"/>
              </a:lnSpc>
              <a:spcBef>
                <a:spcPts val="0"/>
              </a:spcBef>
              <a:buNone/>
            </a:pPr>
            <a:r>
              <a:rPr lang="en-US" sz="2400" kern="1200" dirty="0">
                <a:solidFill>
                  <a:schemeClr val="tx1"/>
                </a:solidFill>
                <a:latin typeface="+mj-lt"/>
                <a:ea typeface="+mn-ea"/>
                <a:cs typeface="+mn-cs"/>
              </a:rPr>
              <a:t>The Operating System, </a:t>
            </a:r>
          </a:p>
          <a:p>
            <a:pPr marL="101600" indent="0">
              <a:lnSpc>
                <a:spcPct val="120000"/>
              </a:lnSpc>
              <a:spcBef>
                <a:spcPts val="0"/>
              </a:spcBef>
              <a:buNone/>
            </a:pPr>
            <a:r>
              <a:rPr lang="en-US" sz="2400" kern="1200" dirty="0">
                <a:solidFill>
                  <a:schemeClr val="tx1"/>
                </a:solidFill>
                <a:latin typeface="+mj-lt"/>
                <a:ea typeface="+mn-ea"/>
                <a:cs typeface="+mn-cs"/>
              </a:rPr>
              <a:t>Utility Programs, and </a:t>
            </a:r>
          </a:p>
          <a:p>
            <a:pPr marL="101600" indent="0">
              <a:lnSpc>
                <a:spcPct val="120000"/>
              </a:lnSpc>
              <a:spcBef>
                <a:spcPts val="0"/>
              </a:spcBef>
              <a:buNone/>
            </a:pPr>
            <a:r>
              <a:rPr lang="en-US" sz="2400" kern="1200" dirty="0">
                <a:solidFill>
                  <a:schemeClr val="tx1"/>
                </a:solidFill>
                <a:latin typeface="+mj-lt"/>
                <a:ea typeface="+mn-ea"/>
                <a:cs typeface="+mn-cs"/>
              </a:rPr>
              <a:t>File Management</a:t>
            </a:r>
          </a:p>
        </p:txBody>
      </p:sp>
      <p:pic>
        <p:nvPicPr>
          <p:cNvPr id="7" name="Picture 6" descr="Technology in Action: Complete, Fifteenth Edition by Evans, Martin, and Poatsy.">
            <a:extLst>
              <a:ext uri="{FF2B5EF4-FFF2-40B4-BE49-F238E27FC236}">
                <a16:creationId xmlns:a16="http://schemas.microsoft.com/office/drawing/2014/main" id="{5B9DABA7-5183-4A28-ACE8-32862274A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367" y="1444626"/>
            <a:ext cx="3657600" cy="4681537"/>
          </a:xfrm>
          <a:prstGeom prst="rect">
            <a:avLst/>
          </a:prstGeom>
        </p:spPr>
      </p:pic>
    </p:spTree>
    <p:extLst>
      <p:ext uri="{BB962C8B-B14F-4D97-AF65-F5344CB8AC3E}">
        <p14:creationId xmlns:p14="http://schemas.microsoft.com/office/powerpoint/2010/main" val="300553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80" y="-71120"/>
            <a:ext cx="8610600" cy="1066800"/>
          </a:xfrm>
        </p:spPr>
        <p:txBody>
          <a:bodyPr>
            <a:noAutofit/>
          </a:bodyPr>
          <a:lstStyle/>
          <a:p>
            <a:r>
              <a:rPr lang="en-US" sz="2000" dirty="0"/>
              <a:t>Understanding System Software</a:t>
            </a:r>
            <a:br>
              <a:rPr lang="en-US" sz="2000" dirty="0"/>
            </a:br>
            <a:r>
              <a:rPr lang="en-US" sz="2400" dirty="0"/>
              <a:t>Operating Systems for Personal Use (1 of 2)</a:t>
            </a:r>
            <a:br>
              <a:rPr lang="en-US" sz="2400" dirty="0"/>
            </a:br>
            <a:r>
              <a:rPr lang="en-US" sz="1400" dirty="0"/>
              <a:t>(Objective 5.2)</a:t>
            </a:r>
            <a:endParaRPr lang="en-US" sz="2000" dirty="0"/>
          </a:p>
        </p:txBody>
      </p:sp>
      <p:sp>
        <p:nvSpPr>
          <p:cNvPr id="4" name="Rectangle 3">
            <a:extLst>
              <a:ext uri="{FF2B5EF4-FFF2-40B4-BE49-F238E27FC236}">
                <a16:creationId xmlns:a16="http://schemas.microsoft.com/office/drawing/2014/main" id="{868618D2-F718-4A09-A458-3287CD7E086B}"/>
              </a:ext>
            </a:extLst>
          </p:cNvPr>
          <p:cNvSpPr/>
          <p:nvPr/>
        </p:nvSpPr>
        <p:spPr>
          <a:xfrm>
            <a:off x="-17780" y="1008037"/>
            <a:ext cx="4572000" cy="620234"/>
          </a:xfrm>
          <a:prstGeom prst="rect">
            <a:avLst/>
          </a:prstGeom>
        </p:spPr>
        <p:txBody>
          <a:bodyPr>
            <a:spAutoFit/>
          </a:bodyPr>
          <a:lstStyle/>
          <a:p>
            <a:pPr marL="256032" lvl="0" indent="-154432">
              <a:lnSpc>
                <a:spcPct val="110000"/>
              </a:lnSpc>
              <a:spcAft>
                <a:spcPts val="300"/>
              </a:spcAft>
              <a:buClr>
                <a:srgbClr val="007FA3"/>
              </a:buClr>
              <a:buSzPct val="100000"/>
              <a:buFont typeface="Arial"/>
              <a:buChar char="•"/>
            </a:pPr>
            <a:r>
              <a:rPr lang="en-US" sz="1600" dirty="0">
                <a:solidFill>
                  <a:srgbClr val="007FA3"/>
                </a:solidFill>
              </a:rPr>
              <a:t>Web-based</a:t>
            </a:r>
          </a:p>
          <a:p>
            <a:pPr marL="742950" lvl="1" indent="-184150">
              <a:lnSpc>
                <a:spcPct val="110000"/>
              </a:lnSpc>
              <a:spcAft>
                <a:spcPts val="300"/>
              </a:spcAft>
              <a:buClr>
                <a:srgbClr val="007FA3"/>
              </a:buClr>
              <a:buSzPct val="100000"/>
              <a:buFont typeface="Arial"/>
              <a:buChar char="–"/>
            </a:pPr>
            <a:r>
              <a:rPr lang="en-US" dirty="0"/>
              <a:t>Google Chrome OS</a:t>
            </a:r>
          </a:p>
        </p:txBody>
      </p:sp>
      <p:pic>
        <p:nvPicPr>
          <p:cNvPr id="8" name="Picture 7">
            <a:extLst>
              <a:ext uri="{FF2B5EF4-FFF2-40B4-BE49-F238E27FC236}">
                <a16:creationId xmlns:a16="http://schemas.microsoft.com/office/drawing/2014/main" id="{3924E3B1-6EC3-47CE-A5E9-88CC9CB793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332" y="1640628"/>
            <a:ext cx="5110954" cy="340517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283013A-7DB4-4B51-93D9-3CE29252F4ED}"/>
              </a:ext>
            </a:extLst>
          </p:cNvPr>
          <p:cNvPicPr>
            <a:picLocks noChangeAspect="1"/>
          </p:cNvPicPr>
          <p:nvPr/>
        </p:nvPicPr>
        <p:blipFill>
          <a:blip r:embed="rId4"/>
          <a:stretch>
            <a:fillRect/>
          </a:stretch>
        </p:blipFill>
        <p:spPr>
          <a:xfrm>
            <a:off x="5991386" y="0"/>
            <a:ext cx="3152614" cy="2255046"/>
          </a:xfrm>
          <a:prstGeom prst="rect">
            <a:avLst/>
          </a:prstGeom>
        </p:spPr>
      </p:pic>
      <p:pic>
        <p:nvPicPr>
          <p:cNvPr id="11" name="Picture 10">
            <a:extLst>
              <a:ext uri="{FF2B5EF4-FFF2-40B4-BE49-F238E27FC236}">
                <a16:creationId xmlns:a16="http://schemas.microsoft.com/office/drawing/2014/main" id="{63812329-D9B3-4D31-8099-9E9C14EFF8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85952" y="2255045"/>
            <a:ext cx="3551870" cy="2790755"/>
          </a:xfrm>
          <a:prstGeom prst="rect">
            <a:avLst/>
          </a:prstGeom>
        </p:spPr>
      </p:pic>
    </p:spTree>
    <p:extLst>
      <p:ext uri="{BB962C8B-B14F-4D97-AF65-F5344CB8AC3E}">
        <p14:creationId xmlns:p14="http://schemas.microsoft.com/office/powerpoint/2010/main" val="8092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610600" cy="838200"/>
          </a:xfrm>
        </p:spPr>
        <p:txBody>
          <a:bodyPr>
            <a:noAutofit/>
          </a:bodyPr>
          <a:lstStyle/>
          <a:p>
            <a:r>
              <a:rPr lang="en-US" sz="2000" dirty="0"/>
              <a:t>Understanding System Software</a:t>
            </a:r>
            <a:br>
              <a:rPr lang="en-US" sz="2000" dirty="0"/>
            </a:br>
            <a:r>
              <a:rPr lang="en-US" sz="2400" dirty="0"/>
              <a:t>Operating Systems for Personal Use (2 of 2)</a:t>
            </a:r>
            <a:br>
              <a:rPr lang="en-US" sz="2400" dirty="0"/>
            </a:br>
            <a:r>
              <a:rPr lang="en-US" sz="1400" dirty="0"/>
              <a:t>(Objective 5.2)</a:t>
            </a:r>
            <a:endParaRPr lang="en-US" sz="2000" dirty="0"/>
          </a:p>
        </p:txBody>
      </p:sp>
      <p:pic>
        <p:nvPicPr>
          <p:cNvPr id="2" name="Picture 1">
            <a:extLst>
              <a:ext uri="{FF2B5EF4-FFF2-40B4-BE49-F238E27FC236}">
                <a16:creationId xmlns:a16="http://schemas.microsoft.com/office/drawing/2014/main" id="{AE662F69-EB14-4B0B-96D5-6271F230E1FC}"/>
              </a:ext>
            </a:extLst>
          </p:cNvPr>
          <p:cNvPicPr>
            <a:picLocks noChangeAspect="1"/>
          </p:cNvPicPr>
          <p:nvPr/>
        </p:nvPicPr>
        <p:blipFill>
          <a:blip r:embed="rId3"/>
          <a:stretch>
            <a:fillRect/>
          </a:stretch>
        </p:blipFill>
        <p:spPr>
          <a:xfrm>
            <a:off x="-8238" y="685800"/>
            <a:ext cx="7016675" cy="4809818"/>
          </a:xfrm>
          <a:prstGeom prst="rect">
            <a:avLst/>
          </a:prstGeom>
        </p:spPr>
      </p:pic>
      <p:sp>
        <p:nvSpPr>
          <p:cNvPr id="6" name="Content Placeholder 5"/>
          <p:cNvSpPr>
            <a:spLocks noGrp="1"/>
          </p:cNvSpPr>
          <p:nvPr>
            <p:ph idx="1"/>
          </p:nvPr>
        </p:nvSpPr>
        <p:spPr>
          <a:xfrm>
            <a:off x="6214420" y="-142961"/>
            <a:ext cx="3505200" cy="1511300"/>
          </a:xfrm>
        </p:spPr>
        <p:txBody>
          <a:bodyPr>
            <a:normAutofit/>
          </a:bodyPr>
          <a:lstStyle/>
          <a:p>
            <a:pPr>
              <a:spcBef>
                <a:spcPts val="0"/>
              </a:spcBef>
            </a:pPr>
            <a:r>
              <a:rPr lang="en-US" sz="1800" dirty="0"/>
              <a:t>Linux</a:t>
            </a:r>
          </a:p>
          <a:p>
            <a:pPr lvl="1">
              <a:spcBef>
                <a:spcPts val="0"/>
              </a:spcBef>
            </a:pPr>
            <a:r>
              <a:rPr lang="en-US" sz="1600" dirty="0"/>
              <a:t>Open source</a:t>
            </a:r>
          </a:p>
          <a:p>
            <a:pPr lvl="1">
              <a:spcBef>
                <a:spcPts val="0"/>
              </a:spcBef>
            </a:pPr>
            <a:r>
              <a:rPr lang="en-US" sz="1600" dirty="0"/>
              <a:t>Personal computers</a:t>
            </a:r>
          </a:p>
          <a:p>
            <a:pPr lvl="1">
              <a:spcBef>
                <a:spcPts val="0"/>
              </a:spcBef>
            </a:pPr>
            <a:r>
              <a:rPr lang="en-US" sz="1600" dirty="0"/>
              <a:t>Web servers</a:t>
            </a:r>
          </a:p>
          <a:p>
            <a:pPr lvl="1">
              <a:spcBef>
                <a:spcPts val="0"/>
              </a:spcBef>
            </a:pPr>
            <a:r>
              <a:rPr lang="en-US" sz="1600" dirty="0"/>
              <a:t>Distributions (Distros)</a:t>
            </a:r>
          </a:p>
          <a:p>
            <a:pPr>
              <a:spcBef>
                <a:spcPts val="0"/>
              </a:spcBef>
            </a:pPr>
            <a:endParaRPr lang="en-US" sz="1800" dirty="0"/>
          </a:p>
        </p:txBody>
      </p:sp>
    </p:spTree>
    <p:extLst>
      <p:ext uri="{BB962C8B-B14F-4D97-AF65-F5344CB8AC3E}">
        <p14:creationId xmlns:p14="http://schemas.microsoft.com/office/powerpoint/2010/main" val="40832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8610600" cy="838200"/>
          </a:xfrm>
        </p:spPr>
        <p:txBody>
          <a:bodyPr>
            <a:noAutofit/>
          </a:bodyPr>
          <a:lstStyle/>
          <a:p>
            <a:r>
              <a:rPr lang="en-US" sz="2000" dirty="0"/>
              <a:t>Understanding System Software</a:t>
            </a:r>
            <a:br>
              <a:rPr lang="en-US" sz="2000" dirty="0"/>
            </a:br>
            <a:r>
              <a:rPr lang="en-US" sz="2400" dirty="0"/>
              <a:t>Operating Systems for Personal Use (2 of 2)</a:t>
            </a:r>
            <a:br>
              <a:rPr lang="en-US" sz="2400" dirty="0"/>
            </a:br>
            <a:r>
              <a:rPr lang="en-US" sz="1400" dirty="0"/>
              <a:t>(Objective 5.2)</a:t>
            </a:r>
            <a:endParaRPr lang="en-US" sz="2000" dirty="0"/>
          </a:p>
        </p:txBody>
      </p:sp>
      <p:sp>
        <p:nvSpPr>
          <p:cNvPr id="6" name="Content Placeholder 5"/>
          <p:cNvSpPr>
            <a:spLocks noGrp="1"/>
          </p:cNvSpPr>
          <p:nvPr>
            <p:ph idx="1"/>
          </p:nvPr>
        </p:nvSpPr>
        <p:spPr>
          <a:xfrm>
            <a:off x="0" y="1003300"/>
            <a:ext cx="3048000" cy="1206500"/>
          </a:xfrm>
        </p:spPr>
        <p:txBody>
          <a:bodyPr>
            <a:normAutofit/>
          </a:bodyPr>
          <a:lstStyle/>
          <a:p>
            <a:pPr>
              <a:spcBef>
                <a:spcPts val="0"/>
              </a:spcBef>
            </a:pPr>
            <a:r>
              <a:rPr lang="en-US" sz="1800" dirty="0"/>
              <a:t>Platform</a:t>
            </a:r>
          </a:p>
          <a:p>
            <a:pPr>
              <a:spcBef>
                <a:spcPts val="0"/>
              </a:spcBef>
            </a:pPr>
            <a:endParaRPr lang="en-US" sz="1800" dirty="0"/>
          </a:p>
          <a:p>
            <a:pPr>
              <a:spcBef>
                <a:spcPts val="0"/>
              </a:spcBef>
            </a:pPr>
            <a:r>
              <a:rPr lang="en-US" sz="1800" dirty="0"/>
              <a:t>Upgrade OS decision?</a:t>
            </a:r>
          </a:p>
        </p:txBody>
      </p:sp>
      <p:pic>
        <p:nvPicPr>
          <p:cNvPr id="3" name="Picture 2">
            <a:extLst>
              <a:ext uri="{FF2B5EF4-FFF2-40B4-BE49-F238E27FC236}">
                <a16:creationId xmlns:a16="http://schemas.microsoft.com/office/drawing/2014/main" id="{4505428D-8147-4D16-AC4C-0A5D2FE4B18B}"/>
              </a:ext>
            </a:extLst>
          </p:cNvPr>
          <p:cNvPicPr>
            <a:picLocks noChangeAspect="1"/>
          </p:cNvPicPr>
          <p:nvPr/>
        </p:nvPicPr>
        <p:blipFill>
          <a:blip r:embed="rId3"/>
          <a:stretch>
            <a:fillRect/>
          </a:stretch>
        </p:blipFill>
        <p:spPr>
          <a:xfrm>
            <a:off x="3505200" y="685800"/>
            <a:ext cx="4772025" cy="3800475"/>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0D5C012D-C5AB-4827-8508-5FC4E2530981}"/>
              </a:ext>
            </a:extLst>
          </p:cNvPr>
          <p:cNvCxnSpPr/>
          <p:nvPr/>
        </p:nvCxnSpPr>
        <p:spPr>
          <a:xfrm flipH="1">
            <a:off x="7696200" y="2819400"/>
            <a:ext cx="1143000" cy="0"/>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481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841" y="-228600"/>
            <a:ext cx="8686800" cy="1219200"/>
          </a:xfrm>
        </p:spPr>
        <p:txBody>
          <a:bodyPr>
            <a:noAutofit/>
          </a:bodyPr>
          <a:lstStyle/>
          <a:p>
            <a:r>
              <a:rPr lang="en-US" dirty="0"/>
              <a:t>Understanding System Software</a:t>
            </a:r>
            <a:br>
              <a:rPr lang="en-US" sz="2000" dirty="0"/>
            </a:br>
            <a:r>
              <a:rPr lang="en-US" sz="1800" dirty="0"/>
              <a:t>Operating Systems for Machinery, Networks, and Business</a:t>
            </a:r>
            <a:br>
              <a:rPr lang="en-US" sz="2400" dirty="0"/>
            </a:br>
            <a:r>
              <a:rPr lang="en-US" sz="1600" dirty="0"/>
              <a:t>(Objective 5.3)</a:t>
            </a:r>
            <a:endParaRPr lang="en-US" sz="2000" dirty="0"/>
          </a:p>
        </p:txBody>
      </p:sp>
      <p:sp>
        <p:nvSpPr>
          <p:cNvPr id="6" name="Content Placeholder 5"/>
          <p:cNvSpPr>
            <a:spLocks noGrp="1"/>
          </p:cNvSpPr>
          <p:nvPr>
            <p:ph idx="1"/>
          </p:nvPr>
        </p:nvSpPr>
        <p:spPr>
          <a:xfrm>
            <a:off x="35560" y="990600"/>
            <a:ext cx="4114799" cy="3048000"/>
          </a:xfrm>
        </p:spPr>
        <p:txBody>
          <a:bodyPr>
            <a:normAutofit lnSpcReduction="10000"/>
          </a:bodyPr>
          <a:lstStyle/>
          <a:p>
            <a:pPr>
              <a:spcBef>
                <a:spcPts val="0"/>
              </a:spcBef>
              <a:spcAft>
                <a:spcPts val="600"/>
              </a:spcAft>
            </a:pPr>
            <a:r>
              <a:rPr lang="en-US" sz="1800" dirty="0"/>
              <a:t>Real-Time OS (RTOS)</a:t>
            </a:r>
          </a:p>
          <a:p>
            <a:pPr lvl="1">
              <a:spcBef>
                <a:spcPts val="0"/>
              </a:spcBef>
              <a:spcAft>
                <a:spcPts val="600"/>
              </a:spcAft>
            </a:pPr>
            <a:r>
              <a:rPr lang="en-US" sz="1600" dirty="0"/>
              <a:t>Machine that performs repetitive series of specific tasks in precise time</a:t>
            </a:r>
          </a:p>
          <a:p>
            <a:pPr lvl="1">
              <a:spcBef>
                <a:spcPts val="0"/>
              </a:spcBef>
              <a:spcAft>
                <a:spcPts val="600"/>
              </a:spcAft>
            </a:pPr>
            <a:endParaRPr lang="en-US" sz="1100" dirty="0"/>
          </a:p>
          <a:p>
            <a:pPr>
              <a:spcBef>
                <a:spcPts val="0"/>
              </a:spcBef>
              <a:spcAft>
                <a:spcPts val="600"/>
              </a:spcAft>
            </a:pPr>
            <a:r>
              <a:rPr lang="en-US" sz="1800" dirty="0"/>
              <a:t>Multiuser Operating System</a:t>
            </a:r>
          </a:p>
          <a:p>
            <a:pPr lvl="1">
              <a:spcBef>
                <a:spcPts val="0"/>
              </a:spcBef>
              <a:spcAft>
                <a:spcPts val="600"/>
              </a:spcAft>
            </a:pPr>
            <a:r>
              <a:rPr lang="en-US" sz="1600" dirty="0"/>
              <a:t>Known as network OS</a:t>
            </a:r>
          </a:p>
          <a:p>
            <a:pPr lvl="1">
              <a:spcBef>
                <a:spcPts val="0"/>
              </a:spcBef>
              <a:spcAft>
                <a:spcPts val="600"/>
              </a:spcAft>
            </a:pPr>
            <a:r>
              <a:rPr lang="en-US" sz="1600" dirty="0"/>
              <a:t>Allows multiple users access to computer at the same time</a:t>
            </a:r>
          </a:p>
          <a:p>
            <a:pPr lvl="1">
              <a:spcBef>
                <a:spcPts val="0"/>
              </a:spcBef>
              <a:spcAft>
                <a:spcPts val="600"/>
              </a:spcAft>
            </a:pPr>
            <a:r>
              <a:rPr lang="en-US" sz="1600" dirty="0"/>
              <a:t>Unix</a:t>
            </a:r>
          </a:p>
        </p:txBody>
      </p:sp>
      <p:pic>
        <p:nvPicPr>
          <p:cNvPr id="4" name="Picture 3" descr="A set of four photos display computer operating systems used in a TV sky camera outdoors, car, medical equipment, and a point of sale machine.">
            <a:extLst>
              <a:ext uri="{FF2B5EF4-FFF2-40B4-BE49-F238E27FC236}">
                <a16:creationId xmlns:a16="http://schemas.microsoft.com/office/drawing/2014/main" id="{04D38161-F254-4C95-B9FF-FBFA4CDD76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9941" y="768616"/>
            <a:ext cx="4419600" cy="4253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993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functions shown are  as follows:&#10;• Manages computer hardware and peripherals &#10;• Provides a consistent interaction between applications and the CPU &#10;• Manages the processor &#10;• Manages memory and storage &#10;• Provides a user interface.">
            <a:extLst>
              <a:ext uri="{FF2B5EF4-FFF2-40B4-BE49-F238E27FC236}">
                <a16:creationId xmlns:a16="http://schemas.microsoft.com/office/drawing/2014/main" id="{AF07B614-B3E3-45BE-AE54-A52CCCD4866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0200" y="707886"/>
            <a:ext cx="6705600" cy="5743264"/>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114300" y="40640"/>
            <a:ext cx="5562600" cy="955213"/>
          </a:xfrm>
        </p:spPr>
        <p:txBody>
          <a:bodyPr>
            <a:normAutofit fontScale="90000"/>
          </a:bodyPr>
          <a:lstStyle/>
          <a:p>
            <a:r>
              <a:rPr lang="en-US" sz="2400" dirty="0"/>
              <a:t>What the Operating System Does</a:t>
            </a:r>
            <a:br>
              <a:rPr lang="en-US" sz="2400" dirty="0"/>
            </a:br>
            <a:r>
              <a:rPr lang="en-US" dirty="0"/>
              <a:t>The User Interface (1 of 2)</a:t>
            </a:r>
            <a:br>
              <a:rPr lang="en-US" dirty="0"/>
            </a:br>
            <a:r>
              <a:rPr lang="en-US" sz="1800" dirty="0"/>
              <a:t>(Objective 5.4)</a:t>
            </a:r>
            <a:endParaRPr lang="en-US" sz="2400" dirty="0"/>
          </a:p>
        </p:txBody>
      </p:sp>
      <p:sp>
        <p:nvSpPr>
          <p:cNvPr id="5" name="Rectangle 4"/>
          <p:cNvSpPr/>
          <p:nvPr/>
        </p:nvSpPr>
        <p:spPr>
          <a:xfrm>
            <a:off x="5094514" y="0"/>
            <a:ext cx="4049486" cy="707886"/>
          </a:xfrm>
          <a:prstGeom prst="rect">
            <a:avLst/>
          </a:prstGeom>
        </p:spPr>
        <p:txBody>
          <a:bodyPr wrap="square">
            <a:spAutoFit/>
          </a:bodyPr>
          <a:lstStyle/>
          <a:p>
            <a:pPr marL="256032" indent="-256032">
              <a:buClr>
                <a:srgbClr val="007FA3"/>
              </a:buClr>
              <a:buSzPct val="100000"/>
              <a:buFont typeface="Arial" panose="020B0604020202020204" pitchFamily="34" charset="0"/>
              <a:buChar char="•"/>
              <a:defRPr/>
            </a:pPr>
            <a:r>
              <a:rPr lang="en-US" sz="2000" dirty="0">
                <a:solidFill>
                  <a:srgbClr val="007FA3"/>
                </a:solidFill>
              </a:rPr>
              <a:t>OS—Coordinates and directs the flow of data and information</a:t>
            </a:r>
          </a:p>
        </p:txBody>
      </p:sp>
    </p:spTree>
    <p:extLst>
      <p:ext uri="{BB962C8B-B14F-4D97-AF65-F5344CB8AC3E}">
        <p14:creationId xmlns:p14="http://schemas.microsoft.com/office/powerpoint/2010/main" val="24874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 y="121557"/>
            <a:ext cx="4876800" cy="869043"/>
          </a:xfrm>
        </p:spPr>
        <p:txBody>
          <a:bodyPr>
            <a:normAutofit fontScale="90000"/>
          </a:bodyPr>
          <a:lstStyle/>
          <a:p>
            <a:pPr>
              <a:defRPr/>
            </a:pPr>
            <a:r>
              <a:rPr lang="en-US" sz="2400" dirty="0"/>
              <a:t>What the Operating System Does</a:t>
            </a:r>
            <a:br>
              <a:rPr lang="en-US" sz="2400" dirty="0"/>
            </a:br>
            <a:r>
              <a:rPr lang="en-US" sz="2700" dirty="0"/>
              <a:t>The User Interface (2 of 2)</a:t>
            </a:r>
            <a:br>
              <a:rPr lang="en-US" dirty="0"/>
            </a:br>
            <a:r>
              <a:rPr lang="en-US" sz="1800" dirty="0"/>
              <a:t>(Objective 5.4)</a:t>
            </a:r>
            <a:endParaRPr lang="en-US" dirty="0"/>
          </a:p>
        </p:txBody>
      </p:sp>
      <p:sp>
        <p:nvSpPr>
          <p:cNvPr id="77827" name="Rectangle 3"/>
          <p:cNvSpPr>
            <a:spLocks noGrp="1" noChangeArrowheads="1"/>
          </p:cNvSpPr>
          <p:nvPr>
            <p:ph idx="1"/>
          </p:nvPr>
        </p:nvSpPr>
        <p:spPr>
          <a:xfrm>
            <a:off x="-96795" y="869043"/>
            <a:ext cx="5613400" cy="1905000"/>
          </a:xfrm>
        </p:spPr>
        <p:txBody>
          <a:bodyPr>
            <a:normAutofit/>
          </a:bodyPr>
          <a:lstStyle/>
          <a:p>
            <a:pPr>
              <a:spcBef>
                <a:spcPts val="0"/>
              </a:spcBef>
              <a:spcAft>
                <a:spcPts val="600"/>
              </a:spcAft>
              <a:defRPr/>
            </a:pPr>
            <a:r>
              <a:rPr lang="en-US" sz="1800" dirty="0"/>
              <a:t>Enables user to interact with the computer</a:t>
            </a:r>
          </a:p>
          <a:p>
            <a:pPr>
              <a:spcBef>
                <a:spcPts val="0"/>
              </a:spcBef>
              <a:spcAft>
                <a:spcPts val="600"/>
              </a:spcAft>
              <a:defRPr/>
            </a:pPr>
            <a:r>
              <a:rPr lang="en-US" sz="1800" dirty="0"/>
              <a:t>Types of interfaces</a:t>
            </a:r>
          </a:p>
          <a:p>
            <a:pPr lvl="1">
              <a:spcBef>
                <a:spcPts val="0"/>
              </a:spcBef>
              <a:spcAft>
                <a:spcPts val="600"/>
              </a:spcAft>
              <a:defRPr/>
            </a:pPr>
            <a:r>
              <a:rPr lang="en-US" sz="1600" dirty="0"/>
              <a:t>Command-driven interface</a:t>
            </a:r>
          </a:p>
          <a:p>
            <a:pPr lvl="1">
              <a:spcBef>
                <a:spcPts val="0"/>
              </a:spcBef>
              <a:spcAft>
                <a:spcPts val="600"/>
              </a:spcAft>
              <a:defRPr/>
            </a:pPr>
            <a:r>
              <a:rPr lang="en-US" sz="1600" dirty="0"/>
              <a:t>Menu-driven interface</a:t>
            </a:r>
          </a:p>
          <a:p>
            <a:pPr lvl="1">
              <a:spcBef>
                <a:spcPts val="0"/>
              </a:spcBef>
              <a:spcAft>
                <a:spcPts val="600"/>
              </a:spcAft>
              <a:defRPr/>
            </a:pPr>
            <a:r>
              <a:rPr lang="en-US" sz="1600" dirty="0"/>
              <a:t>Graphical user interface (GUI)</a:t>
            </a:r>
          </a:p>
        </p:txBody>
      </p:sp>
      <p:pic>
        <p:nvPicPr>
          <p:cNvPr id="4" name="Picture 3" descr="A screenshots show a) lines of commands on the screen, and b) menus such as File, Edit, Search, with File selected. File shows New, Open, Save, Save As, Close, Print, and Exit, with New Selected.">
            <a:extLst>
              <a:ext uri="{FF2B5EF4-FFF2-40B4-BE49-F238E27FC236}">
                <a16:creationId xmlns:a16="http://schemas.microsoft.com/office/drawing/2014/main" id="{5A229A0E-9F71-4A28-A96B-D72D7353A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7161" y="0"/>
            <a:ext cx="3036839" cy="6124804"/>
          </a:xfrm>
          <a:prstGeom prst="rect">
            <a:avLst/>
          </a:prstGeom>
        </p:spPr>
      </p:pic>
      <p:pic>
        <p:nvPicPr>
          <p:cNvPr id="2" name="Picture 1">
            <a:extLst>
              <a:ext uri="{FF2B5EF4-FFF2-40B4-BE49-F238E27FC236}">
                <a16:creationId xmlns:a16="http://schemas.microsoft.com/office/drawing/2014/main" id="{E09C6A38-5ED4-483E-8979-C88B196C46AD}"/>
              </a:ext>
            </a:extLst>
          </p:cNvPr>
          <p:cNvPicPr>
            <a:picLocks noChangeAspect="1"/>
          </p:cNvPicPr>
          <p:nvPr/>
        </p:nvPicPr>
        <p:blipFill>
          <a:blip r:embed="rId4"/>
          <a:stretch>
            <a:fillRect/>
          </a:stretch>
        </p:blipFill>
        <p:spPr>
          <a:xfrm>
            <a:off x="452487" y="2667000"/>
            <a:ext cx="5359396" cy="2679698"/>
          </a:xfrm>
          <a:prstGeom prst="rect">
            <a:avLst/>
          </a:prstGeom>
        </p:spPr>
      </p:pic>
    </p:spTree>
    <p:extLst>
      <p:ext uri="{BB962C8B-B14F-4D97-AF65-F5344CB8AC3E}">
        <p14:creationId xmlns:p14="http://schemas.microsoft.com/office/powerpoint/2010/main" val="107208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1: CPU is playing a movie. Step 2: CPU receives an interrupt request from the printer. Step 3: Memo about movie stored in stack. Step 4: CPU executes printing. Step 5: Memo about movie retrieved from stack. Step 6: CPU resumes playing the movie.">
            <a:extLst>
              <a:ext uri="{FF2B5EF4-FFF2-40B4-BE49-F238E27FC236}">
                <a16:creationId xmlns:a16="http://schemas.microsoft.com/office/drawing/2014/main" id="{FAAA0133-6E3C-4B2D-8FF2-A261CDA175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945292"/>
            <a:ext cx="6892971" cy="5334000"/>
          </a:xfrm>
          <a:prstGeom prst="rect">
            <a:avLst/>
          </a:prstGeom>
          <a:ln>
            <a:noFill/>
          </a:ln>
          <a:effectLst>
            <a:outerShdw blurRad="292100" dist="139700" dir="2700000" algn="tl" rotWithShape="0">
              <a:srgbClr val="333333">
                <a:alpha val="65000"/>
              </a:srgbClr>
            </a:outerShdw>
          </a:effectLst>
        </p:spPr>
      </p:pic>
      <p:sp>
        <p:nvSpPr>
          <p:cNvPr id="79878" name="Rectangle 6"/>
          <p:cNvSpPr>
            <a:spLocks noGrp="1" noChangeArrowheads="1"/>
          </p:cNvSpPr>
          <p:nvPr>
            <p:ph type="title"/>
          </p:nvPr>
        </p:nvSpPr>
        <p:spPr>
          <a:xfrm>
            <a:off x="0" y="0"/>
            <a:ext cx="5105400" cy="914400"/>
          </a:xfrm>
        </p:spPr>
        <p:txBody>
          <a:bodyPr>
            <a:noAutofit/>
          </a:bodyPr>
          <a:lstStyle/>
          <a:p>
            <a:pPr eaLnBrk="1" hangingPunct="1">
              <a:defRPr/>
            </a:pPr>
            <a:r>
              <a:rPr lang="en-US" sz="2000" dirty="0"/>
              <a:t>What the Operating System Does</a:t>
            </a:r>
            <a:br>
              <a:rPr lang="en-US" sz="3600" dirty="0"/>
            </a:br>
            <a:r>
              <a:rPr lang="en-US" sz="2400" dirty="0"/>
              <a:t>Hardware Coordination (1 of 3)</a:t>
            </a:r>
            <a:br>
              <a:rPr lang="en-US" sz="2400" dirty="0"/>
            </a:br>
            <a:r>
              <a:rPr lang="en-US" sz="1400" dirty="0"/>
              <a:t>(Objective 5.5)</a:t>
            </a:r>
            <a:endParaRPr lang="en-US" sz="2000" dirty="0"/>
          </a:p>
        </p:txBody>
      </p:sp>
      <p:sp>
        <p:nvSpPr>
          <p:cNvPr id="79879" name="Rectangle 7"/>
          <p:cNvSpPr>
            <a:spLocks noGrp="1" noChangeArrowheads="1"/>
          </p:cNvSpPr>
          <p:nvPr>
            <p:ph idx="1"/>
          </p:nvPr>
        </p:nvSpPr>
        <p:spPr>
          <a:xfrm>
            <a:off x="5715000" y="5080"/>
            <a:ext cx="3429000" cy="1366520"/>
          </a:xfrm>
        </p:spPr>
        <p:txBody>
          <a:bodyPr>
            <a:normAutofit lnSpcReduction="10000"/>
          </a:bodyPr>
          <a:lstStyle/>
          <a:p>
            <a:pPr>
              <a:spcBef>
                <a:spcPts val="0"/>
              </a:spcBef>
              <a:defRPr/>
            </a:pPr>
            <a:r>
              <a:rPr lang="en-US" dirty="0"/>
              <a:t>Event</a:t>
            </a:r>
          </a:p>
          <a:p>
            <a:pPr>
              <a:spcBef>
                <a:spcPts val="0"/>
              </a:spcBef>
              <a:defRPr/>
            </a:pPr>
            <a:r>
              <a:rPr lang="en-US" dirty="0"/>
              <a:t>Interrupt handler</a:t>
            </a:r>
          </a:p>
          <a:p>
            <a:pPr>
              <a:spcBef>
                <a:spcPts val="0"/>
              </a:spcBef>
              <a:defRPr/>
            </a:pPr>
            <a:r>
              <a:rPr lang="en-US" dirty="0"/>
              <a:t>Preemptive multitasking</a:t>
            </a:r>
          </a:p>
          <a:p>
            <a:pPr>
              <a:spcBef>
                <a:spcPts val="0"/>
              </a:spcBef>
              <a:defRPr/>
            </a:pPr>
            <a:r>
              <a:rPr lang="en-US" dirty="0"/>
              <a:t>Spooler</a:t>
            </a:r>
          </a:p>
        </p:txBody>
      </p:sp>
    </p:spTree>
    <p:extLst>
      <p:ext uri="{BB962C8B-B14F-4D97-AF65-F5344CB8AC3E}">
        <p14:creationId xmlns:p14="http://schemas.microsoft.com/office/powerpoint/2010/main" val="37235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shows the operating system at the center, where the RAM sends data and instructions not recently used to the hard drive, which sends data and instructions needed now to the RAM. The swap file is located in the hard drive.">
            <a:extLst>
              <a:ext uri="{FF2B5EF4-FFF2-40B4-BE49-F238E27FC236}">
                <a16:creationId xmlns:a16="http://schemas.microsoft.com/office/drawing/2014/main" id="{CBA5CACF-518E-4761-B3E3-677F68540D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8645" y="2514599"/>
            <a:ext cx="7299960" cy="3373466"/>
          </a:xfrm>
          <a:prstGeom prst="rect">
            <a:avLst/>
          </a:prstGeom>
          <a:ln>
            <a:noFill/>
          </a:ln>
          <a:effectLst>
            <a:outerShdw blurRad="292100" dist="139700" dir="2700000" algn="tl" rotWithShape="0">
              <a:srgbClr val="333333">
                <a:alpha val="65000"/>
              </a:srgbClr>
            </a:outerShdw>
          </a:effectLst>
        </p:spPr>
      </p:pic>
      <p:sp>
        <p:nvSpPr>
          <p:cNvPr id="81922" name="Rectangle 2"/>
          <p:cNvSpPr>
            <a:spLocks noGrp="1" noChangeArrowheads="1"/>
          </p:cNvSpPr>
          <p:nvPr>
            <p:ph type="title"/>
          </p:nvPr>
        </p:nvSpPr>
        <p:spPr>
          <a:xfrm>
            <a:off x="10160" y="-81281"/>
            <a:ext cx="8686800" cy="767083"/>
          </a:xfrm>
        </p:spPr>
        <p:txBody>
          <a:bodyPr>
            <a:noAutofit/>
          </a:bodyPr>
          <a:lstStyle/>
          <a:p>
            <a:pPr>
              <a:defRPr/>
            </a:pPr>
            <a:r>
              <a:rPr lang="en-US" sz="2000" dirty="0"/>
              <a:t>What the Operating System Does </a:t>
            </a:r>
            <a:r>
              <a:rPr lang="en-US" sz="2400" dirty="0"/>
              <a:t>Hardware Coordination (2a of 3)</a:t>
            </a:r>
            <a:br>
              <a:rPr lang="en-US" sz="2400" dirty="0"/>
            </a:br>
            <a:r>
              <a:rPr lang="en-US" sz="1200" dirty="0"/>
              <a:t>(Objective 5.5)</a:t>
            </a:r>
            <a:endParaRPr lang="en-US" sz="2000" dirty="0"/>
          </a:p>
        </p:txBody>
      </p:sp>
      <p:sp>
        <p:nvSpPr>
          <p:cNvPr id="81923" name="Rectangle 3"/>
          <p:cNvSpPr>
            <a:spLocks noGrp="1" noChangeArrowheads="1"/>
          </p:cNvSpPr>
          <p:nvPr>
            <p:ph idx="1"/>
          </p:nvPr>
        </p:nvSpPr>
        <p:spPr>
          <a:xfrm>
            <a:off x="304800" y="609600"/>
            <a:ext cx="4648200" cy="1904999"/>
          </a:xfrm>
        </p:spPr>
        <p:txBody>
          <a:bodyPr>
            <a:normAutofit/>
          </a:bodyPr>
          <a:lstStyle/>
          <a:p>
            <a:pPr>
              <a:spcBef>
                <a:spcPts val="0"/>
              </a:spcBef>
              <a:spcAft>
                <a:spcPts val="1200"/>
              </a:spcAft>
              <a:defRPr/>
            </a:pPr>
            <a:r>
              <a:rPr lang="en-US" sz="1800" dirty="0"/>
              <a:t>Memory and Storage Management</a:t>
            </a:r>
          </a:p>
          <a:p>
            <a:pPr lvl="1">
              <a:spcBef>
                <a:spcPts val="0"/>
              </a:spcBef>
              <a:spcAft>
                <a:spcPts val="1200"/>
              </a:spcAft>
              <a:defRPr/>
            </a:pPr>
            <a:r>
              <a:rPr lang="en-US" sz="1600" dirty="0">
                <a:effectLst/>
              </a:rPr>
              <a:t>RAM—limited capacity</a:t>
            </a:r>
          </a:p>
          <a:p>
            <a:pPr lvl="1">
              <a:spcBef>
                <a:spcPts val="0"/>
              </a:spcBef>
              <a:spcAft>
                <a:spcPts val="1200"/>
              </a:spcAft>
              <a:defRPr/>
            </a:pPr>
            <a:r>
              <a:rPr lang="en-US" sz="1600" dirty="0"/>
              <a:t>Borrowing drive space </a:t>
            </a:r>
            <a:r>
              <a:rPr lang="en-US" sz="1600" dirty="0">
                <a:sym typeface="Wingdings" panose="05000000000000000000" pitchFamily="2" charset="2"/>
              </a:rPr>
              <a:t> </a:t>
            </a:r>
            <a:r>
              <a:rPr lang="en-US" sz="1600" dirty="0"/>
              <a:t>virtual memory</a:t>
            </a:r>
          </a:p>
          <a:p>
            <a:pPr lvl="1">
              <a:spcBef>
                <a:spcPts val="0"/>
              </a:spcBef>
              <a:spcAft>
                <a:spcPts val="1200"/>
              </a:spcAft>
              <a:defRPr/>
            </a:pPr>
            <a:r>
              <a:rPr lang="en-US" sz="2400" b="1" dirty="0">
                <a:latin typeface="Segoe UI Emoji" panose="020B0502040204020203" pitchFamily="34" charset="0"/>
                <a:ea typeface="Segoe UI Emoji" panose="020B0502040204020203" pitchFamily="34" charset="0"/>
              </a:rPr>
              <a:t>↑</a:t>
            </a:r>
            <a:r>
              <a:rPr lang="en-US" sz="1600" dirty="0"/>
              <a:t> RAM            </a:t>
            </a:r>
            <a:r>
              <a:rPr lang="en-US" sz="2800" b="1" dirty="0">
                <a:latin typeface="Segoe UI Emoji" panose="020B0502040204020203" pitchFamily="34" charset="0"/>
                <a:ea typeface="Segoe UI Emoji" panose="020B0502040204020203" pitchFamily="34" charset="0"/>
              </a:rPr>
              <a:t>↓</a:t>
            </a:r>
            <a:r>
              <a:rPr lang="en-US" sz="1600" dirty="0"/>
              <a:t> virtual memory use</a:t>
            </a:r>
          </a:p>
        </p:txBody>
      </p:sp>
      <p:cxnSp>
        <p:nvCxnSpPr>
          <p:cNvPr id="3" name="Straight Arrow Connector 2">
            <a:extLst>
              <a:ext uri="{FF2B5EF4-FFF2-40B4-BE49-F238E27FC236}">
                <a16:creationId xmlns:a16="http://schemas.microsoft.com/office/drawing/2014/main" id="{22822AA9-B40B-417E-900F-27E46258A786}"/>
              </a:ext>
            </a:extLst>
          </p:cNvPr>
          <p:cNvCxnSpPr>
            <a:cxnSpLocks/>
          </p:cNvCxnSpPr>
          <p:nvPr/>
        </p:nvCxnSpPr>
        <p:spPr>
          <a:xfrm>
            <a:off x="1905000" y="22098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0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160" y="-81281"/>
            <a:ext cx="8686800" cy="1108711"/>
          </a:xfrm>
        </p:spPr>
        <p:txBody>
          <a:bodyPr>
            <a:normAutofit fontScale="90000"/>
          </a:bodyPr>
          <a:lstStyle/>
          <a:p>
            <a:pPr>
              <a:defRPr/>
            </a:pPr>
            <a:r>
              <a:rPr lang="en-US" sz="2400" dirty="0"/>
              <a:t>What the Operating System Does</a:t>
            </a:r>
            <a:br>
              <a:rPr lang="en-US" sz="2400" dirty="0"/>
            </a:br>
            <a:r>
              <a:rPr lang="en-US" dirty="0"/>
              <a:t>Hardware Coordination (2b of 3)</a:t>
            </a:r>
            <a:br>
              <a:rPr lang="en-US" dirty="0"/>
            </a:br>
            <a:r>
              <a:rPr lang="en-US" sz="1600" dirty="0"/>
              <a:t>(Objective 5.5)</a:t>
            </a:r>
            <a:endParaRPr lang="en-US" sz="2400" dirty="0"/>
          </a:p>
        </p:txBody>
      </p:sp>
      <p:sp>
        <p:nvSpPr>
          <p:cNvPr id="81923" name="Rectangle 3"/>
          <p:cNvSpPr>
            <a:spLocks noGrp="1" noChangeArrowheads="1"/>
          </p:cNvSpPr>
          <p:nvPr>
            <p:ph idx="1"/>
          </p:nvPr>
        </p:nvSpPr>
        <p:spPr>
          <a:xfrm>
            <a:off x="10160" y="1402255"/>
            <a:ext cx="2823204" cy="1788163"/>
          </a:xfrm>
        </p:spPr>
        <p:txBody>
          <a:bodyPr>
            <a:normAutofit/>
          </a:bodyPr>
          <a:lstStyle/>
          <a:p>
            <a:pPr>
              <a:spcBef>
                <a:spcPts val="0"/>
              </a:spcBef>
              <a:spcAft>
                <a:spcPts val="1200"/>
              </a:spcAft>
              <a:defRPr/>
            </a:pPr>
            <a:r>
              <a:rPr lang="en-US" sz="1800" dirty="0"/>
              <a:t>Memory and Storage Management</a:t>
            </a:r>
          </a:p>
          <a:p>
            <a:pPr lvl="1">
              <a:spcBef>
                <a:spcPts val="0"/>
              </a:spcBef>
              <a:spcAft>
                <a:spcPts val="1200"/>
              </a:spcAft>
              <a:defRPr/>
            </a:pPr>
            <a:r>
              <a:rPr lang="en-US" sz="1600" dirty="0"/>
              <a:t>Swap file</a:t>
            </a:r>
          </a:p>
          <a:p>
            <a:pPr lvl="1">
              <a:spcBef>
                <a:spcPts val="0"/>
              </a:spcBef>
              <a:spcAft>
                <a:spcPts val="1200"/>
              </a:spcAft>
              <a:defRPr/>
            </a:pPr>
            <a:r>
              <a:rPr lang="en-US" sz="1600" dirty="0"/>
              <a:t>Paging</a:t>
            </a:r>
          </a:p>
        </p:txBody>
      </p:sp>
      <p:pic>
        <p:nvPicPr>
          <p:cNvPr id="6" name="Picture 5">
            <a:extLst>
              <a:ext uri="{FF2B5EF4-FFF2-40B4-BE49-F238E27FC236}">
                <a16:creationId xmlns:a16="http://schemas.microsoft.com/office/drawing/2014/main" id="{5D8557C5-842E-43D6-9745-D8AD2C5EBA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909921"/>
            <a:ext cx="3886200" cy="892199"/>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EE22DAF6-F6A3-4C35-9BF7-F9B720CEE5EC}"/>
              </a:ext>
            </a:extLst>
          </p:cNvPr>
          <p:cNvGrpSpPr/>
          <p:nvPr/>
        </p:nvGrpSpPr>
        <p:grpSpPr>
          <a:xfrm>
            <a:off x="2794000" y="762000"/>
            <a:ext cx="6563374" cy="4970895"/>
            <a:chOff x="1081088" y="1957070"/>
            <a:chExt cx="4961820" cy="3757928"/>
          </a:xfrm>
        </p:grpSpPr>
        <p:pic>
          <p:nvPicPr>
            <p:cNvPr id="8" name="Picture 7">
              <a:extLst>
                <a:ext uri="{FF2B5EF4-FFF2-40B4-BE49-F238E27FC236}">
                  <a16:creationId xmlns:a16="http://schemas.microsoft.com/office/drawing/2014/main" id="{D1903438-AA19-40FA-8F7F-9757DFF09B3A}"/>
                </a:ext>
              </a:extLst>
            </p:cNvPr>
            <p:cNvPicPr>
              <a:picLocks noChangeAspect="1"/>
            </p:cNvPicPr>
            <p:nvPr/>
          </p:nvPicPr>
          <p:blipFill>
            <a:blip r:embed="rId4"/>
            <a:stretch>
              <a:fillRect/>
            </a:stretch>
          </p:blipFill>
          <p:spPr>
            <a:xfrm>
              <a:off x="1081088" y="1957070"/>
              <a:ext cx="4708652" cy="375792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5F9720B-6CAA-4EB9-936B-1E80B218EA8E}"/>
                </a:ext>
              </a:extLst>
            </p:cNvPr>
            <p:cNvSpPr/>
            <p:nvPr/>
          </p:nvSpPr>
          <p:spPr>
            <a:xfrm>
              <a:off x="4190999" y="4922975"/>
              <a:ext cx="1851909" cy="371132"/>
            </a:xfrm>
            <a:prstGeom prst="rect">
              <a:avLst/>
            </a:prstGeom>
          </p:spPr>
          <p:txBody>
            <a:bodyPr wrap="square">
              <a:spAutoFit/>
            </a:bodyPr>
            <a:lstStyle/>
            <a:p>
              <a:pPr algn="ctr"/>
              <a:r>
                <a:rPr lang="en-US" sz="1200" dirty="0"/>
                <a:t>File on disk </a:t>
              </a:r>
            </a:p>
            <a:p>
              <a:pPr algn="ctr"/>
              <a:r>
                <a:rPr lang="en-US" sz="1200" dirty="0"/>
                <a:t>(swap/page file)</a:t>
              </a:r>
            </a:p>
          </p:txBody>
        </p:sp>
      </p:grpSp>
      <p:sp>
        <p:nvSpPr>
          <p:cNvPr id="11" name="Rectangle 10">
            <a:extLst>
              <a:ext uri="{FF2B5EF4-FFF2-40B4-BE49-F238E27FC236}">
                <a16:creationId xmlns:a16="http://schemas.microsoft.com/office/drawing/2014/main" id="{1DF3211F-1E37-4211-A28D-98A5462918DA}"/>
              </a:ext>
            </a:extLst>
          </p:cNvPr>
          <p:cNvSpPr/>
          <p:nvPr/>
        </p:nvSpPr>
        <p:spPr>
          <a:xfrm>
            <a:off x="0" y="5535096"/>
            <a:ext cx="1175322"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1600" b="1" dirty="0">
                <a:solidFill>
                  <a:schemeClr val="tx1"/>
                </a:solidFill>
              </a:rPr>
              <a:t>Thrashing</a:t>
            </a:r>
            <a:endParaRPr lang="en-US" b="1" dirty="0"/>
          </a:p>
        </p:txBody>
      </p:sp>
      <p:sp>
        <p:nvSpPr>
          <p:cNvPr id="12" name="Arrow: Curved Up 11">
            <a:extLst>
              <a:ext uri="{FF2B5EF4-FFF2-40B4-BE49-F238E27FC236}">
                <a16:creationId xmlns:a16="http://schemas.microsoft.com/office/drawing/2014/main" id="{31BDA7A7-72B2-48F2-AEDC-2CFE8820635C}"/>
              </a:ext>
            </a:extLst>
          </p:cNvPr>
          <p:cNvSpPr/>
          <p:nvPr/>
        </p:nvSpPr>
        <p:spPr>
          <a:xfrm>
            <a:off x="6522720" y="5343469"/>
            <a:ext cx="1219200" cy="358946"/>
          </a:xfrm>
          <a:prstGeom prst="curved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5" name="Arrow: Curved Up 14">
            <a:extLst>
              <a:ext uri="{FF2B5EF4-FFF2-40B4-BE49-F238E27FC236}">
                <a16:creationId xmlns:a16="http://schemas.microsoft.com/office/drawing/2014/main" id="{E54C4751-8A9B-4D86-94A6-8493C08B26F4}"/>
              </a:ext>
            </a:extLst>
          </p:cNvPr>
          <p:cNvSpPr/>
          <p:nvPr/>
        </p:nvSpPr>
        <p:spPr>
          <a:xfrm rot="10800000">
            <a:off x="6522720" y="866283"/>
            <a:ext cx="1219200" cy="358946"/>
          </a:xfrm>
          <a:prstGeom prst="curved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AB71044E-16FD-47B5-8BA0-765631387390}"/>
              </a:ext>
            </a:extLst>
          </p:cNvPr>
          <p:cNvSpPr/>
          <p:nvPr/>
        </p:nvSpPr>
        <p:spPr>
          <a:xfrm>
            <a:off x="5638800" y="5732895"/>
            <a:ext cx="2898550" cy="27699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1200" b="1" i="1" dirty="0"/>
              <a:t>Not being used, move out of memory</a:t>
            </a:r>
          </a:p>
        </p:txBody>
      </p:sp>
      <p:sp>
        <p:nvSpPr>
          <p:cNvPr id="17" name="Rectangle 16">
            <a:extLst>
              <a:ext uri="{FF2B5EF4-FFF2-40B4-BE49-F238E27FC236}">
                <a16:creationId xmlns:a16="http://schemas.microsoft.com/office/drawing/2014/main" id="{81EC651D-609C-4229-986A-D36148D353F7}"/>
              </a:ext>
            </a:extLst>
          </p:cNvPr>
          <p:cNvSpPr/>
          <p:nvPr/>
        </p:nvSpPr>
        <p:spPr>
          <a:xfrm>
            <a:off x="5861780" y="491457"/>
            <a:ext cx="2425664" cy="27699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1200" b="1" i="1" dirty="0"/>
              <a:t>Needed, put back into memory</a:t>
            </a:r>
          </a:p>
        </p:txBody>
      </p:sp>
    </p:spTree>
    <p:extLst>
      <p:ext uri="{BB962C8B-B14F-4D97-AF65-F5344CB8AC3E}">
        <p14:creationId xmlns:p14="http://schemas.microsoft.com/office/powerpoint/2010/main" val="121820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480" y="0"/>
            <a:ext cx="8596770" cy="990600"/>
          </a:xfrm>
        </p:spPr>
        <p:txBody>
          <a:bodyPr>
            <a:noAutofit/>
          </a:bodyPr>
          <a:lstStyle/>
          <a:p>
            <a:pPr>
              <a:defRPr/>
            </a:pPr>
            <a:r>
              <a:rPr lang="en-US" sz="2000" dirty="0"/>
              <a:t>What the Operating System Does</a:t>
            </a:r>
            <a:br>
              <a:rPr lang="en-US" sz="2000" dirty="0"/>
            </a:br>
            <a:r>
              <a:rPr lang="en-US" sz="2400" dirty="0"/>
              <a:t>Hardware Coordination (3 of 3)</a:t>
            </a:r>
            <a:br>
              <a:rPr lang="en-US" sz="2400" dirty="0"/>
            </a:br>
            <a:r>
              <a:rPr lang="en-US" sz="1400" dirty="0"/>
              <a:t>(Objective 5.5)</a:t>
            </a:r>
            <a:endParaRPr lang="en-US" sz="1800" dirty="0"/>
          </a:p>
        </p:txBody>
      </p:sp>
      <p:sp>
        <p:nvSpPr>
          <p:cNvPr id="81923" name="Rectangle 3"/>
          <p:cNvSpPr>
            <a:spLocks noGrp="1" noChangeArrowheads="1"/>
          </p:cNvSpPr>
          <p:nvPr>
            <p:ph idx="1"/>
          </p:nvPr>
        </p:nvSpPr>
        <p:spPr>
          <a:xfrm>
            <a:off x="76200" y="914400"/>
            <a:ext cx="5450840" cy="1066800"/>
          </a:xfrm>
        </p:spPr>
        <p:txBody>
          <a:bodyPr>
            <a:normAutofit/>
          </a:bodyPr>
          <a:lstStyle/>
          <a:p>
            <a:pPr>
              <a:spcBef>
                <a:spcPts val="0"/>
              </a:spcBef>
              <a:defRPr/>
            </a:pPr>
            <a:r>
              <a:rPr lang="en-US" sz="1800" dirty="0"/>
              <a:t>Hardware and Peripheral Device Management</a:t>
            </a:r>
          </a:p>
          <a:p>
            <a:pPr lvl="1">
              <a:spcBef>
                <a:spcPts val="0"/>
              </a:spcBef>
              <a:defRPr/>
            </a:pPr>
            <a:r>
              <a:rPr lang="en-US" sz="1600" dirty="0">
                <a:effectLst/>
              </a:rPr>
              <a:t>Device driver</a:t>
            </a:r>
          </a:p>
          <a:p>
            <a:pPr lvl="1">
              <a:spcBef>
                <a:spcPts val="0"/>
              </a:spcBef>
              <a:defRPr/>
            </a:pPr>
            <a:r>
              <a:rPr lang="en-US" sz="1600" dirty="0"/>
              <a:t>Plug and Play (PnP)</a:t>
            </a:r>
          </a:p>
        </p:txBody>
      </p:sp>
      <p:pic>
        <p:nvPicPr>
          <p:cNvPr id="4" name="Picture 3" descr="The device manager screen displays MAP-HP expanded to Audio inputs and outputs, computer, disk drives, display adapters, DVD/CD-ROM drives, human interface devices, IDE ATA/ATAPI controllers, keyboards, mice and other pointing devices, monitors; network adapters further expanded to ASIX AX8872 USB2.0 to fast Ethernet..., Qualcomm atheros 802.11 a/b/g/n dual..., realtek PCIe GBE family controller; portable devices, print queues, processors, software devices, sound, video and game controllers, storage controllers, system devices, and universal serial bus controllers. Another pop-up window for Qualcomm atheros 802.11 a/b/g/n dual band wireless... is opened within the device manager window containing option tabs such as events, resources, power management, general, advanced, driver, and details. The Driver tab is selected and shows the following.           Qualcomm atheros 802.11 a/b/g/n dual band wireless network module&#10;• Driver provider: Qualcomm atheros communications Inc.&#10;• Driver date: 6/14/2012&#10;• Driver version: 10.0.0.67 &#10;• Digital signer: Microsoft windows hardware compatibility publisher &#10;Virtual key for driver details is selected and reads, To view details about the driver files.       Update driver key reads, To update driver software for this device                                 Roll back driver key is disabled and reads, If the device fails after updating the driver, roll back to the previously installed driver                    Disable key reads, Disables the selected device     Uninstall key reads, To uninstall the driver (Advanced) &#10;Buttons for OK and Cancel are located at the bottom of the window. &#10;Annotations for roll back driver and realtek PCIe GBE family controller read, click to revert the previous driver, and locate device in list respectively.">
            <a:extLst>
              <a:ext uri="{FF2B5EF4-FFF2-40B4-BE49-F238E27FC236}">
                <a16:creationId xmlns:a16="http://schemas.microsoft.com/office/drawing/2014/main" id="{A847CBF8-A039-4500-9653-75D763DB91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99" y="1859280"/>
            <a:ext cx="8381802" cy="4832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78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idx="1"/>
          </p:nvPr>
        </p:nvSpPr>
        <p:spPr>
          <a:xfrm>
            <a:off x="457200" y="1600200"/>
            <a:ext cx="8686800" cy="3962400"/>
          </a:xfrm>
        </p:spPr>
        <p:txBody>
          <a:bodyPr>
            <a:normAutofit/>
          </a:bodyPr>
          <a:lstStyle/>
          <a:p>
            <a:pPr marL="692150" indent="-692150">
              <a:buNone/>
            </a:pPr>
            <a:r>
              <a:rPr lang="en-US" dirty="0">
                <a:latin typeface="Arial" panose="020B0604020202020204" pitchFamily="34" charset="0"/>
                <a:cs typeface="Arial" panose="020B0604020202020204" pitchFamily="34" charset="0"/>
              </a:rPr>
              <a:t>5.1  Discuss the </a:t>
            </a:r>
            <a:r>
              <a:rPr lang="en-US" b="1" dirty="0">
                <a:latin typeface="Arial" panose="020B0604020202020204" pitchFamily="34" charset="0"/>
                <a:cs typeface="Arial" panose="020B0604020202020204" pitchFamily="34" charset="0"/>
              </a:rPr>
              <a:t>functions </a:t>
            </a:r>
            <a:r>
              <a:rPr lang="en-US" dirty="0">
                <a:latin typeface="Arial" panose="020B0604020202020204" pitchFamily="34" charset="0"/>
                <a:cs typeface="Arial" panose="020B0604020202020204" pitchFamily="34" charset="0"/>
              </a:rPr>
              <a:t>of the </a:t>
            </a:r>
            <a:r>
              <a:rPr lang="en-US" i="1" dirty="0">
                <a:latin typeface="Arial" panose="020B0604020202020204" pitchFamily="34" charset="0"/>
                <a:cs typeface="Arial" panose="020B0604020202020204" pitchFamily="34" charset="0"/>
              </a:rPr>
              <a:t>operating system.</a:t>
            </a:r>
          </a:p>
          <a:p>
            <a:pPr marL="692150" indent="-692150">
              <a:buNone/>
            </a:pPr>
            <a:r>
              <a:rPr lang="en-US" dirty="0">
                <a:latin typeface="Arial" panose="020B0604020202020204" pitchFamily="34" charset="0"/>
                <a:cs typeface="Arial" panose="020B0604020202020204" pitchFamily="34" charset="0"/>
              </a:rPr>
              <a:t>5.2  Explain the </a:t>
            </a:r>
            <a:r>
              <a:rPr lang="en-US" i="1" dirty="0">
                <a:latin typeface="Arial" panose="020B0604020202020204" pitchFamily="34" charset="0"/>
                <a:cs typeface="Arial" panose="020B0604020202020204" pitchFamily="34" charset="0"/>
              </a:rPr>
              <a:t>most common </a:t>
            </a:r>
            <a:r>
              <a:rPr lang="en-US" dirty="0">
                <a:latin typeface="Arial" panose="020B0604020202020204" pitchFamily="34" charset="0"/>
                <a:cs typeface="Arial" panose="020B0604020202020204" pitchFamily="34" charset="0"/>
              </a:rPr>
              <a:t>operating systems for </a:t>
            </a:r>
            <a:r>
              <a:rPr lang="en-US" i="1" dirty="0">
                <a:latin typeface="Arial" panose="020B0604020202020204" pitchFamily="34" charset="0"/>
                <a:cs typeface="Arial" panose="020B0604020202020204" pitchFamily="34" charset="0"/>
              </a:rPr>
              <a:t>personal </a:t>
            </a:r>
            <a:r>
              <a:rPr lang="en-US" dirty="0">
                <a:latin typeface="Arial" panose="020B0604020202020204" pitchFamily="34" charset="0"/>
                <a:cs typeface="Arial" panose="020B0604020202020204" pitchFamily="34" charset="0"/>
              </a:rPr>
              <a:t>use.</a:t>
            </a:r>
          </a:p>
          <a:p>
            <a:pPr marL="692150" indent="-692150">
              <a:buNone/>
            </a:pPr>
            <a:r>
              <a:rPr lang="en-US" dirty="0">
                <a:latin typeface="Arial" panose="020B0604020202020204" pitchFamily="34" charset="0"/>
                <a:cs typeface="Arial" panose="020B0604020202020204" pitchFamily="34" charset="0"/>
              </a:rPr>
              <a:t>5.3  Explain the different kinds of operating systems for </a:t>
            </a:r>
            <a:r>
              <a:rPr lang="en-US" i="1" dirty="0">
                <a:latin typeface="Arial" panose="020B0604020202020204" pitchFamily="34" charset="0"/>
                <a:cs typeface="Arial" panose="020B0604020202020204" pitchFamily="34" charset="0"/>
              </a:rPr>
              <a:t>machines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networks</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business</a:t>
            </a:r>
            <a:r>
              <a:rPr lang="en-US" dirty="0">
                <a:latin typeface="Arial" panose="020B0604020202020204" pitchFamily="34" charset="0"/>
                <a:cs typeface="Arial" panose="020B0604020202020204" pitchFamily="34" charset="0"/>
              </a:rPr>
              <a:t>.</a:t>
            </a:r>
          </a:p>
          <a:p>
            <a:pPr marL="692150" indent="-692150">
              <a:buNone/>
            </a:pPr>
            <a:r>
              <a:rPr lang="en-US" dirty="0">
                <a:latin typeface="Arial" panose="020B0604020202020204" pitchFamily="34" charset="0"/>
                <a:cs typeface="Arial" panose="020B0604020202020204" pitchFamily="34" charset="0"/>
              </a:rPr>
              <a:t>5.4  Explain how the operating system provides a means for users to interact with the computer.</a:t>
            </a:r>
          </a:p>
          <a:p>
            <a:pPr marL="692150" indent="-692150">
              <a:buNone/>
            </a:pPr>
            <a:r>
              <a:rPr lang="en-US" dirty="0">
                <a:latin typeface="Arial" panose="020B0604020202020204" pitchFamily="34" charset="0"/>
                <a:cs typeface="Arial" panose="020B0604020202020204" pitchFamily="34" charset="0"/>
              </a:rPr>
              <a:t>5.5  Explain how the operating system helps </a:t>
            </a:r>
            <a:r>
              <a:rPr lang="en-US" i="1" dirty="0">
                <a:latin typeface="Arial" panose="020B0604020202020204" pitchFamily="34" charset="0"/>
                <a:cs typeface="Arial" panose="020B0604020202020204" pitchFamily="34" charset="0"/>
              </a:rPr>
              <a:t>manage hardware </a:t>
            </a:r>
            <a:r>
              <a:rPr lang="en-US" dirty="0">
                <a:latin typeface="Arial" panose="020B0604020202020204" pitchFamily="34" charset="0"/>
                <a:cs typeface="Arial" panose="020B0604020202020204" pitchFamily="34" charset="0"/>
              </a:rPr>
              <a:t>such as the processor, memory, storage, and peripheral devices.</a:t>
            </a:r>
          </a:p>
        </p:txBody>
      </p:sp>
      <p:sp>
        <p:nvSpPr>
          <p:cNvPr id="8" name="Shape 205">
            <a:extLst>
              <a:ext uri="{FF2B5EF4-FFF2-40B4-BE49-F238E27FC236}">
                <a16:creationId xmlns:a16="http://schemas.microsoft.com/office/drawing/2014/main" id="{002AE585-F18D-4966-8121-DDC45FB9F84C}"/>
              </a:ext>
            </a:extLst>
          </p:cNvPr>
          <p:cNvSpPr txBox="1">
            <a:spLocks noGrp="1"/>
          </p:cNvSpPr>
          <p:nvPr>
            <p:ph type="title"/>
          </p:nvPr>
        </p:nvSpPr>
        <p:spPr>
          <a:xfrm>
            <a:off x="457200" y="215371"/>
            <a:ext cx="8229600" cy="69902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a:t>
            </a:r>
            <a:r>
              <a:rPr lang="en-US" sz="2800" b="1" i="0" u="none" strike="noStrike" cap="none" dirty="0">
                <a:solidFill>
                  <a:srgbClr val="007FA3"/>
                </a:solidFill>
                <a:latin typeface="Times New Roman"/>
                <a:ea typeface="Times New Roman"/>
                <a:cs typeface="Times New Roman"/>
                <a:sym typeface="Times New Roman"/>
              </a:rPr>
              <a:t>(1 of 2)</a:t>
            </a:r>
          </a:p>
        </p:txBody>
      </p:sp>
    </p:spTree>
    <p:extLst>
      <p:ext uri="{BB962C8B-B14F-4D97-AF65-F5344CB8AC3E}">
        <p14:creationId xmlns:p14="http://schemas.microsoft.com/office/powerpoint/2010/main" val="14828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228600"/>
            <a:ext cx="8596770" cy="616461"/>
          </a:xfrm>
        </p:spPr>
        <p:txBody>
          <a:bodyPr>
            <a:noAutofit/>
          </a:bodyPr>
          <a:lstStyle/>
          <a:p>
            <a:pPr>
              <a:defRPr/>
            </a:pPr>
            <a:r>
              <a:rPr lang="en-US" sz="2000" dirty="0"/>
              <a:t>What the Operating System Does</a:t>
            </a:r>
            <a:br>
              <a:rPr lang="en-US" sz="2000" dirty="0"/>
            </a:br>
            <a:r>
              <a:rPr lang="en-US" sz="1800" dirty="0"/>
              <a:t>Software Application Coordination</a:t>
            </a:r>
            <a:br>
              <a:rPr lang="en-US" sz="2400" dirty="0"/>
            </a:br>
            <a:r>
              <a:rPr lang="en-US" sz="1400" dirty="0"/>
              <a:t>(Objective 5.6)</a:t>
            </a:r>
            <a:endParaRPr lang="en-US" sz="1800" dirty="0"/>
          </a:p>
        </p:txBody>
      </p:sp>
      <p:sp>
        <p:nvSpPr>
          <p:cNvPr id="81923" name="Rectangle 3"/>
          <p:cNvSpPr>
            <a:spLocks noGrp="1" noChangeArrowheads="1"/>
          </p:cNvSpPr>
          <p:nvPr>
            <p:ph idx="1"/>
          </p:nvPr>
        </p:nvSpPr>
        <p:spPr>
          <a:xfrm>
            <a:off x="4636200" y="-71801"/>
            <a:ext cx="4632960" cy="1295400"/>
          </a:xfrm>
        </p:spPr>
        <p:txBody>
          <a:bodyPr>
            <a:normAutofit/>
          </a:bodyPr>
          <a:lstStyle/>
          <a:p>
            <a:pPr>
              <a:spcBef>
                <a:spcPts val="0"/>
              </a:spcBef>
              <a:defRPr/>
            </a:pPr>
            <a:r>
              <a:rPr lang="en-US" sz="1800" dirty="0"/>
              <a:t>Application Programming Interface (API)</a:t>
            </a:r>
          </a:p>
          <a:p>
            <a:pPr lvl="1">
              <a:spcBef>
                <a:spcPts val="0"/>
              </a:spcBef>
              <a:defRPr/>
            </a:pPr>
            <a:r>
              <a:rPr lang="en-US" sz="1600" dirty="0"/>
              <a:t>Blocks of code the CPU recognizes</a:t>
            </a:r>
          </a:p>
          <a:p>
            <a:pPr lvl="1">
              <a:spcBef>
                <a:spcPts val="0"/>
              </a:spcBef>
              <a:defRPr/>
            </a:pPr>
            <a:r>
              <a:rPr lang="en-US" sz="1600" dirty="0"/>
              <a:t>Used for similar procedures</a:t>
            </a:r>
          </a:p>
          <a:p>
            <a:pPr lvl="1">
              <a:spcBef>
                <a:spcPts val="0"/>
              </a:spcBef>
              <a:defRPr/>
            </a:pPr>
            <a:r>
              <a:rPr lang="en-US" sz="1600" dirty="0"/>
              <a:t>Example: Microsoft Direct X</a:t>
            </a:r>
          </a:p>
        </p:txBody>
      </p:sp>
      <p:pic>
        <p:nvPicPr>
          <p:cNvPr id="3" name="Picture 2">
            <a:extLst>
              <a:ext uri="{FF2B5EF4-FFF2-40B4-BE49-F238E27FC236}">
                <a16:creationId xmlns:a16="http://schemas.microsoft.com/office/drawing/2014/main" id="{E447CFEB-7405-408E-B898-71F97B13785E}"/>
              </a:ext>
            </a:extLst>
          </p:cNvPr>
          <p:cNvPicPr>
            <a:picLocks noChangeAspect="1"/>
          </p:cNvPicPr>
          <p:nvPr/>
        </p:nvPicPr>
        <p:blipFill>
          <a:blip r:embed="rId3"/>
          <a:stretch>
            <a:fillRect/>
          </a:stretch>
        </p:blipFill>
        <p:spPr>
          <a:xfrm>
            <a:off x="6396682" y="1438820"/>
            <a:ext cx="1925891" cy="3360868"/>
          </a:xfrm>
          <a:prstGeom prst="rect">
            <a:avLst/>
          </a:prstGeom>
        </p:spPr>
      </p:pic>
      <p:pic>
        <p:nvPicPr>
          <p:cNvPr id="4" name="Picture 3">
            <a:extLst>
              <a:ext uri="{FF2B5EF4-FFF2-40B4-BE49-F238E27FC236}">
                <a16:creationId xmlns:a16="http://schemas.microsoft.com/office/drawing/2014/main" id="{F2B3039E-17C2-4BD7-BF01-615ECE24C4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90600"/>
            <a:ext cx="5013960" cy="4643801"/>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04745B07-E77B-4E97-9A77-37897F37717F}"/>
              </a:ext>
            </a:extLst>
          </p:cNvPr>
          <p:cNvCxnSpPr/>
          <p:nvPr/>
        </p:nvCxnSpPr>
        <p:spPr>
          <a:xfrm flipV="1">
            <a:off x="3200400" y="4167434"/>
            <a:ext cx="0" cy="60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022D5FC-D461-47DF-BBA9-C31640624CB1}"/>
              </a:ext>
            </a:extLst>
          </p:cNvPr>
          <p:cNvCxnSpPr>
            <a:cxnSpLocks/>
          </p:cNvCxnSpPr>
          <p:nvPr/>
        </p:nvCxnSpPr>
        <p:spPr>
          <a:xfrm>
            <a:off x="3352800" y="4167434"/>
            <a:ext cx="0" cy="609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EC6FF2C6-CC18-4029-940E-4B372F481874}"/>
              </a:ext>
            </a:extLst>
          </p:cNvPr>
          <p:cNvSpPr/>
          <p:nvPr/>
        </p:nvSpPr>
        <p:spPr>
          <a:xfrm>
            <a:off x="3458150" y="4346920"/>
            <a:ext cx="1151277" cy="307777"/>
          </a:xfrm>
          <a:prstGeom prst="rect">
            <a:avLst/>
          </a:prstGeom>
        </p:spPr>
        <p:txBody>
          <a:bodyPr wrap="none">
            <a:spAutoFit/>
          </a:bodyPr>
          <a:lstStyle/>
          <a:p>
            <a:r>
              <a:rPr lang="en-US" b="1" dirty="0"/>
              <a:t>“Bank API”</a:t>
            </a:r>
          </a:p>
        </p:txBody>
      </p:sp>
    </p:spTree>
    <p:extLst>
      <p:ext uri="{BB962C8B-B14F-4D97-AF65-F5344CB8AC3E}">
        <p14:creationId xmlns:p14="http://schemas.microsoft.com/office/powerpoint/2010/main" val="1102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152400"/>
            <a:ext cx="8596770" cy="685800"/>
          </a:xfrm>
        </p:spPr>
        <p:txBody>
          <a:bodyPr>
            <a:noAutofit/>
          </a:bodyPr>
          <a:lstStyle/>
          <a:p>
            <a:pPr>
              <a:defRPr/>
            </a:pPr>
            <a:r>
              <a:rPr lang="en-US" sz="1800" dirty="0"/>
              <a:t>What the Operating System Does</a:t>
            </a:r>
            <a:br>
              <a:rPr lang="en-US" sz="1800" dirty="0"/>
            </a:br>
            <a:r>
              <a:rPr lang="en-US" sz="2000" dirty="0"/>
              <a:t>Software Application Coordination</a:t>
            </a:r>
            <a:br>
              <a:rPr lang="en-US" sz="2000" dirty="0"/>
            </a:br>
            <a:r>
              <a:rPr lang="en-US" sz="1200" dirty="0"/>
              <a:t>(Objective 5.6)</a:t>
            </a:r>
            <a:endParaRPr lang="en-US" sz="1600" dirty="0"/>
          </a:p>
        </p:txBody>
      </p:sp>
      <p:sp>
        <p:nvSpPr>
          <p:cNvPr id="81923" name="Rectangle 3"/>
          <p:cNvSpPr>
            <a:spLocks noGrp="1" noChangeArrowheads="1"/>
          </p:cNvSpPr>
          <p:nvPr>
            <p:ph idx="1"/>
          </p:nvPr>
        </p:nvSpPr>
        <p:spPr>
          <a:xfrm>
            <a:off x="0" y="762000"/>
            <a:ext cx="5013960" cy="1295400"/>
          </a:xfrm>
        </p:spPr>
        <p:txBody>
          <a:bodyPr>
            <a:normAutofit/>
          </a:bodyPr>
          <a:lstStyle/>
          <a:p>
            <a:pPr>
              <a:spcBef>
                <a:spcPts val="0"/>
              </a:spcBef>
              <a:defRPr/>
            </a:pPr>
            <a:r>
              <a:rPr lang="en-US" sz="1800" dirty="0"/>
              <a:t>Application Programming Interface (API)</a:t>
            </a:r>
          </a:p>
          <a:p>
            <a:pPr lvl="1">
              <a:spcBef>
                <a:spcPts val="0"/>
              </a:spcBef>
              <a:defRPr/>
            </a:pPr>
            <a:r>
              <a:rPr lang="en-US" sz="1600" dirty="0"/>
              <a:t>Blocks of code the CPU recognizes</a:t>
            </a:r>
          </a:p>
          <a:p>
            <a:pPr lvl="1">
              <a:spcBef>
                <a:spcPts val="0"/>
              </a:spcBef>
              <a:defRPr/>
            </a:pPr>
            <a:r>
              <a:rPr lang="en-US" sz="1600" dirty="0"/>
              <a:t>Used for similar procedures</a:t>
            </a:r>
          </a:p>
          <a:p>
            <a:pPr lvl="1">
              <a:spcBef>
                <a:spcPts val="0"/>
              </a:spcBef>
              <a:defRPr/>
            </a:pPr>
            <a:r>
              <a:rPr lang="en-US" sz="1600" dirty="0"/>
              <a:t>Example: Microsoft Direct X</a:t>
            </a:r>
          </a:p>
        </p:txBody>
      </p:sp>
      <p:pic>
        <p:nvPicPr>
          <p:cNvPr id="2" name="Picture 1">
            <a:extLst>
              <a:ext uri="{FF2B5EF4-FFF2-40B4-BE49-F238E27FC236}">
                <a16:creationId xmlns:a16="http://schemas.microsoft.com/office/drawing/2014/main" id="{6A1565DF-DE0E-4E7E-860F-D3F9ADC56B66}"/>
              </a:ext>
            </a:extLst>
          </p:cNvPr>
          <p:cNvPicPr>
            <a:picLocks noChangeAspect="1"/>
          </p:cNvPicPr>
          <p:nvPr/>
        </p:nvPicPr>
        <p:blipFill>
          <a:blip r:embed="rId3"/>
          <a:stretch>
            <a:fillRect/>
          </a:stretch>
        </p:blipFill>
        <p:spPr>
          <a:xfrm>
            <a:off x="533400" y="1905000"/>
            <a:ext cx="6857067" cy="410933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447CFEB-7405-408E-B898-71F97B13785E}"/>
              </a:ext>
            </a:extLst>
          </p:cNvPr>
          <p:cNvPicPr>
            <a:picLocks noChangeAspect="1"/>
          </p:cNvPicPr>
          <p:nvPr/>
        </p:nvPicPr>
        <p:blipFill>
          <a:blip r:embed="rId4"/>
          <a:stretch>
            <a:fillRect/>
          </a:stretch>
        </p:blipFill>
        <p:spPr>
          <a:xfrm>
            <a:off x="7696200" y="177800"/>
            <a:ext cx="1178960" cy="2057400"/>
          </a:xfrm>
          <a:prstGeom prst="rect">
            <a:avLst/>
          </a:prstGeom>
        </p:spPr>
      </p:pic>
    </p:spTree>
    <p:extLst>
      <p:ext uri="{BB962C8B-B14F-4D97-AF65-F5344CB8AC3E}">
        <p14:creationId xmlns:p14="http://schemas.microsoft.com/office/powerpoint/2010/main" val="2930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 y="0"/>
            <a:ext cx="8458200" cy="1066800"/>
          </a:xfrm>
        </p:spPr>
        <p:txBody>
          <a:bodyPr/>
          <a:lstStyle/>
          <a:p>
            <a:r>
              <a:rPr lang="en-US" sz="2000" dirty="0"/>
              <a:t>Starting Your Computer</a:t>
            </a:r>
            <a:br>
              <a:rPr lang="en-US" sz="2000" dirty="0"/>
            </a:br>
            <a:r>
              <a:rPr lang="en-US" sz="2400" dirty="0"/>
              <a:t>The Boot Process (1a of 4)</a:t>
            </a:r>
            <a:br>
              <a:rPr lang="en-US" sz="2400" dirty="0"/>
            </a:br>
            <a:r>
              <a:rPr lang="en-US" sz="1600" dirty="0"/>
              <a:t>(Objective 5.7)</a:t>
            </a:r>
            <a:endParaRPr lang="en-US" sz="2000" dirty="0"/>
          </a:p>
        </p:txBody>
      </p:sp>
      <p:sp>
        <p:nvSpPr>
          <p:cNvPr id="2" name="Rectangle 1">
            <a:extLst>
              <a:ext uri="{FF2B5EF4-FFF2-40B4-BE49-F238E27FC236}">
                <a16:creationId xmlns:a16="http://schemas.microsoft.com/office/drawing/2014/main" id="{5684DFFF-5B0A-4F8D-9840-B5482DBA85D2}"/>
              </a:ext>
            </a:extLst>
          </p:cNvPr>
          <p:cNvSpPr/>
          <p:nvPr/>
        </p:nvSpPr>
        <p:spPr>
          <a:xfrm>
            <a:off x="6019800" y="0"/>
            <a:ext cx="3124201"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en-US" sz="1100" dirty="0"/>
              <a:t>Step 1: Activate BIOS</a:t>
            </a:r>
          </a:p>
          <a:p>
            <a:pPr>
              <a:spcAft>
                <a:spcPts val="600"/>
              </a:spcAft>
            </a:pPr>
            <a:r>
              <a:rPr lang="en-US" sz="1100" dirty="0"/>
              <a:t>Step 2: Perform Power-On Self-Test (POST)</a:t>
            </a:r>
          </a:p>
          <a:p>
            <a:pPr>
              <a:spcAft>
                <a:spcPts val="600"/>
              </a:spcAft>
            </a:pPr>
            <a:r>
              <a:rPr lang="en-US" sz="1100" dirty="0"/>
              <a:t>Step 3: Load OS</a:t>
            </a:r>
          </a:p>
          <a:p>
            <a:pPr>
              <a:spcAft>
                <a:spcPts val="600"/>
              </a:spcAft>
            </a:pPr>
            <a:r>
              <a:rPr lang="en-US" sz="1100" dirty="0"/>
              <a:t>Step 4: Check Further Config. &amp; Custom.</a:t>
            </a:r>
          </a:p>
        </p:txBody>
      </p:sp>
      <p:pic>
        <p:nvPicPr>
          <p:cNvPr id="9" name="Picture 8">
            <a:extLst>
              <a:ext uri="{FF2B5EF4-FFF2-40B4-BE49-F238E27FC236}">
                <a16:creationId xmlns:a16="http://schemas.microsoft.com/office/drawing/2014/main" id="{EE0DC6EE-1D66-4AFE-834F-BA31B7066E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1150" y="1524000"/>
            <a:ext cx="5981700" cy="4343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81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77D15-C2E2-4C86-A5FF-E65CAF438E8B}"/>
              </a:ext>
            </a:extLst>
          </p:cNvPr>
          <p:cNvPicPr>
            <a:picLocks noChangeAspect="1"/>
          </p:cNvPicPr>
          <p:nvPr/>
        </p:nvPicPr>
        <p:blipFill>
          <a:blip r:embed="rId3"/>
          <a:stretch>
            <a:fillRect/>
          </a:stretch>
        </p:blipFill>
        <p:spPr>
          <a:xfrm>
            <a:off x="6134652" y="1183640"/>
            <a:ext cx="2770588" cy="2030298"/>
          </a:xfrm>
          <a:prstGeom prst="rect">
            <a:avLst/>
          </a:prstGeom>
          <a:ln>
            <a:noFill/>
          </a:ln>
          <a:effectLst>
            <a:outerShdw blurRad="292100" dist="139700" dir="2700000" algn="tl" rotWithShape="0">
              <a:srgbClr val="333333">
                <a:alpha val="65000"/>
              </a:srgbClr>
            </a:outerShdw>
          </a:effectLst>
        </p:spPr>
      </p:pic>
      <p:sp>
        <p:nvSpPr>
          <p:cNvPr id="84994" name="Rectangle 2"/>
          <p:cNvSpPr>
            <a:spLocks noGrp="1" noChangeArrowheads="1"/>
          </p:cNvSpPr>
          <p:nvPr>
            <p:ph type="title"/>
          </p:nvPr>
        </p:nvSpPr>
        <p:spPr>
          <a:xfrm>
            <a:off x="-30480" y="0"/>
            <a:ext cx="8458200" cy="1066800"/>
          </a:xfrm>
        </p:spPr>
        <p:txBody>
          <a:bodyPr/>
          <a:lstStyle/>
          <a:p>
            <a:r>
              <a:rPr lang="en-US" sz="2000" dirty="0"/>
              <a:t>Starting Your Computer</a:t>
            </a:r>
            <a:br>
              <a:rPr lang="en-US" sz="2000" dirty="0"/>
            </a:br>
            <a:r>
              <a:rPr lang="en-US" sz="2400" dirty="0"/>
              <a:t>The Boot Process (1b of 4)</a:t>
            </a:r>
            <a:br>
              <a:rPr lang="en-US" sz="2400" dirty="0"/>
            </a:br>
            <a:r>
              <a:rPr lang="en-US" sz="1600" dirty="0"/>
              <a:t>(Objective 5.7)</a:t>
            </a:r>
            <a:endParaRPr lang="en-US" sz="2000" dirty="0"/>
          </a:p>
        </p:txBody>
      </p:sp>
      <p:sp>
        <p:nvSpPr>
          <p:cNvPr id="84995" name="Rectangle 3"/>
          <p:cNvSpPr>
            <a:spLocks noGrp="1" noChangeArrowheads="1"/>
          </p:cNvSpPr>
          <p:nvPr>
            <p:ph idx="1"/>
          </p:nvPr>
        </p:nvSpPr>
        <p:spPr>
          <a:xfrm>
            <a:off x="558802" y="1170544"/>
            <a:ext cx="4953000" cy="1371600"/>
          </a:xfrm>
        </p:spPr>
        <p:txBody>
          <a:bodyPr/>
          <a:lstStyle/>
          <a:p>
            <a:pPr marL="0" indent="0">
              <a:spcBef>
                <a:spcPts val="0"/>
              </a:spcBef>
              <a:spcAft>
                <a:spcPts val="600"/>
              </a:spcAft>
              <a:buNone/>
            </a:pPr>
            <a:r>
              <a:rPr lang="en-US" sz="1600" dirty="0"/>
              <a:t>Step 1: Activating BIOS</a:t>
            </a:r>
          </a:p>
          <a:p>
            <a:pPr lvl="1">
              <a:spcBef>
                <a:spcPts val="0"/>
              </a:spcBef>
              <a:spcAft>
                <a:spcPts val="600"/>
              </a:spcAft>
            </a:pPr>
            <a:r>
              <a:rPr lang="en-US" sz="1400" dirty="0"/>
              <a:t>Manages exchange of data between OS and input/output devices</a:t>
            </a:r>
          </a:p>
          <a:p>
            <a:pPr lvl="1">
              <a:spcBef>
                <a:spcPts val="0"/>
              </a:spcBef>
              <a:spcAft>
                <a:spcPts val="600"/>
              </a:spcAft>
            </a:pPr>
            <a:r>
              <a:rPr lang="en-US" sz="1400" dirty="0"/>
              <a:t>BIOS is also responsible for loading OS into RAM</a:t>
            </a:r>
          </a:p>
        </p:txBody>
      </p:sp>
      <p:sp>
        <p:nvSpPr>
          <p:cNvPr id="2" name="Rectangle 1">
            <a:extLst>
              <a:ext uri="{FF2B5EF4-FFF2-40B4-BE49-F238E27FC236}">
                <a16:creationId xmlns:a16="http://schemas.microsoft.com/office/drawing/2014/main" id="{5684DFFF-5B0A-4F8D-9840-B5482DBA85D2}"/>
              </a:ext>
            </a:extLst>
          </p:cNvPr>
          <p:cNvSpPr/>
          <p:nvPr/>
        </p:nvSpPr>
        <p:spPr>
          <a:xfrm>
            <a:off x="6019800" y="0"/>
            <a:ext cx="3124201"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en-US" sz="1100" b="1" dirty="0"/>
              <a:t>Step 1: Activate BIOS</a:t>
            </a:r>
          </a:p>
          <a:p>
            <a:pPr>
              <a:spcAft>
                <a:spcPts val="600"/>
              </a:spcAft>
            </a:pPr>
            <a:r>
              <a:rPr lang="en-US" sz="1100" dirty="0"/>
              <a:t>Step 2: Perform Power-On Self-Test (POST)</a:t>
            </a:r>
          </a:p>
          <a:p>
            <a:pPr>
              <a:spcAft>
                <a:spcPts val="600"/>
              </a:spcAft>
            </a:pPr>
            <a:r>
              <a:rPr lang="en-US" sz="1100" dirty="0"/>
              <a:t>Step 3: Load OS</a:t>
            </a:r>
          </a:p>
          <a:p>
            <a:pPr>
              <a:spcAft>
                <a:spcPts val="600"/>
              </a:spcAft>
            </a:pPr>
            <a:r>
              <a:rPr lang="en-US" sz="1100" dirty="0"/>
              <a:t>Step 4: Check Further Config. &amp; Custom.</a:t>
            </a:r>
          </a:p>
        </p:txBody>
      </p:sp>
      <p:pic>
        <p:nvPicPr>
          <p:cNvPr id="3" name="Picture 2">
            <a:extLst>
              <a:ext uri="{FF2B5EF4-FFF2-40B4-BE49-F238E27FC236}">
                <a16:creationId xmlns:a16="http://schemas.microsoft.com/office/drawing/2014/main" id="{F90C0DBA-3CA3-42D8-8B77-474DD3C289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3220" y="3330778"/>
            <a:ext cx="4608765" cy="342847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E750A1F-E779-4FC0-BEDE-7C4BEC2B07A2}"/>
              </a:ext>
            </a:extLst>
          </p:cNvPr>
          <p:cNvPicPr>
            <a:picLocks noChangeAspect="1"/>
          </p:cNvPicPr>
          <p:nvPr/>
        </p:nvPicPr>
        <p:blipFill>
          <a:blip r:embed="rId5"/>
          <a:stretch>
            <a:fillRect/>
          </a:stretch>
        </p:blipFill>
        <p:spPr>
          <a:xfrm>
            <a:off x="228600" y="2542144"/>
            <a:ext cx="3429000" cy="4052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225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 y="0"/>
            <a:ext cx="8458200" cy="1066800"/>
          </a:xfrm>
        </p:spPr>
        <p:txBody>
          <a:bodyPr/>
          <a:lstStyle/>
          <a:p>
            <a:r>
              <a:rPr lang="en-US" sz="2000" dirty="0"/>
              <a:t>Starting Your Computer</a:t>
            </a:r>
            <a:br>
              <a:rPr lang="en-US" sz="2000" dirty="0"/>
            </a:br>
            <a:r>
              <a:rPr lang="en-US" sz="2400" dirty="0"/>
              <a:t>The Boot Process (2 of 4)</a:t>
            </a:r>
            <a:br>
              <a:rPr lang="en-US" sz="2400" dirty="0"/>
            </a:br>
            <a:r>
              <a:rPr lang="en-US" sz="1600" dirty="0"/>
              <a:t>(Objective 5.7)</a:t>
            </a:r>
            <a:endParaRPr lang="en-US" sz="2000" dirty="0"/>
          </a:p>
        </p:txBody>
      </p:sp>
      <p:sp>
        <p:nvSpPr>
          <p:cNvPr id="84995" name="Rectangle 3"/>
          <p:cNvSpPr>
            <a:spLocks noGrp="1" noChangeArrowheads="1"/>
          </p:cNvSpPr>
          <p:nvPr>
            <p:ph idx="1"/>
          </p:nvPr>
        </p:nvSpPr>
        <p:spPr>
          <a:xfrm>
            <a:off x="1295400" y="1000274"/>
            <a:ext cx="8229600" cy="990600"/>
          </a:xfrm>
        </p:spPr>
        <p:txBody>
          <a:bodyPr/>
          <a:lstStyle/>
          <a:p>
            <a:pPr marL="0" indent="0">
              <a:spcBef>
                <a:spcPts val="0"/>
              </a:spcBef>
              <a:spcAft>
                <a:spcPts val="1500"/>
              </a:spcAft>
              <a:buNone/>
            </a:pPr>
            <a:r>
              <a:rPr lang="en-US" sz="1600" dirty="0"/>
              <a:t>Step 2: Performing the Power-On Self-Test</a:t>
            </a:r>
          </a:p>
          <a:p>
            <a:pPr lvl="1">
              <a:spcBef>
                <a:spcPts val="0"/>
              </a:spcBef>
              <a:spcAft>
                <a:spcPts val="1500"/>
              </a:spcAft>
            </a:pPr>
            <a:r>
              <a:rPr lang="en-US" sz="1400" dirty="0"/>
              <a:t>Ensures that essential peripheral devices are attached and operational</a:t>
            </a:r>
          </a:p>
        </p:txBody>
      </p:sp>
      <p:sp>
        <p:nvSpPr>
          <p:cNvPr id="2" name="Rectangle 1">
            <a:extLst>
              <a:ext uri="{FF2B5EF4-FFF2-40B4-BE49-F238E27FC236}">
                <a16:creationId xmlns:a16="http://schemas.microsoft.com/office/drawing/2014/main" id="{5684DFFF-5B0A-4F8D-9840-B5482DBA85D2}"/>
              </a:ext>
            </a:extLst>
          </p:cNvPr>
          <p:cNvSpPr/>
          <p:nvPr/>
        </p:nvSpPr>
        <p:spPr>
          <a:xfrm>
            <a:off x="6019800" y="0"/>
            <a:ext cx="3124201"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en-US" sz="1100" dirty="0"/>
              <a:t>Step 1: Activate BIOS</a:t>
            </a:r>
          </a:p>
          <a:p>
            <a:pPr>
              <a:spcAft>
                <a:spcPts val="600"/>
              </a:spcAft>
            </a:pPr>
            <a:r>
              <a:rPr lang="en-US" sz="1100" b="1" dirty="0"/>
              <a:t>Step 2: Perform Power-On Self-Test (POST)</a:t>
            </a:r>
          </a:p>
          <a:p>
            <a:pPr>
              <a:spcAft>
                <a:spcPts val="600"/>
              </a:spcAft>
            </a:pPr>
            <a:r>
              <a:rPr lang="en-US" sz="1100" dirty="0"/>
              <a:t>Step 3: Load OS</a:t>
            </a:r>
          </a:p>
          <a:p>
            <a:pPr>
              <a:spcAft>
                <a:spcPts val="600"/>
              </a:spcAft>
            </a:pPr>
            <a:r>
              <a:rPr lang="en-US" sz="1100" dirty="0"/>
              <a:t>Step 4: Check Further Config. &amp; Custom.</a:t>
            </a:r>
          </a:p>
        </p:txBody>
      </p:sp>
      <p:pic>
        <p:nvPicPr>
          <p:cNvPr id="3" name="Picture 2">
            <a:extLst>
              <a:ext uri="{FF2B5EF4-FFF2-40B4-BE49-F238E27FC236}">
                <a16:creationId xmlns:a16="http://schemas.microsoft.com/office/drawing/2014/main" id="{7870A63C-0DFC-49DA-9BF8-47E06BFD5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828800"/>
            <a:ext cx="5486400"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902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0160"/>
            <a:ext cx="6096000" cy="1061720"/>
          </a:xfrm>
        </p:spPr>
        <p:txBody>
          <a:bodyPr/>
          <a:lstStyle/>
          <a:p>
            <a:r>
              <a:rPr lang="en-US" sz="2000" dirty="0"/>
              <a:t>Starting Your Computer</a:t>
            </a:r>
            <a:br>
              <a:rPr lang="en-US" sz="2000" dirty="0"/>
            </a:br>
            <a:r>
              <a:rPr lang="en-US" sz="2400" dirty="0"/>
              <a:t>The Boot Process (3 of 4)</a:t>
            </a:r>
            <a:br>
              <a:rPr lang="en-US" sz="2400" dirty="0"/>
            </a:br>
            <a:r>
              <a:rPr lang="en-US" sz="1600" dirty="0"/>
              <a:t>(Objective 5.7)</a:t>
            </a:r>
            <a:endParaRPr lang="en-US" sz="2000" dirty="0"/>
          </a:p>
        </p:txBody>
      </p:sp>
      <p:sp>
        <p:nvSpPr>
          <p:cNvPr id="84995" name="Rectangle 3"/>
          <p:cNvSpPr>
            <a:spLocks noGrp="1" noChangeArrowheads="1"/>
          </p:cNvSpPr>
          <p:nvPr>
            <p:ph idx="1"/>
          </p:nvPr>
        </p:nvSpPr>
        <p:spPr>
          <a:xfrm>
            <a:off x="1295400" y="1005232"/>
            <a:ext cx="8458199" cy="1000274"/>
          </a:xfrm>
        </p:spPr>
        <p:txBody>
          <a:bodyPr/>
          <a:lstStyle/>
          <a:p>
            <a:pPr marL="0" indent="0">
              <a:spcBef>
                <a:spcPts val="0"/>
              </a:spcBef>
              <a:buNone/>
            </a:pPr>
            <a:r>
              <a:rPr lang="en-US" sz="1600" dirty="0"/>
              <a:t>Step 3: Loading the OS      </a:t>
            </a:r>
            <a:r>
              <a:rPr lang="en-US" sz="1400" i="1" dirty="0"/>
              <a:t>(takes longest amount of time)</a:t>
            </a:r>
            <a:endParaRPr lang="en-US" sz="1600" i="1" dirty="0"/>
          </a:p>
          <a:p>
            <a:pPr lvl="1">
              <a:spcBef>
                <a:spcPts val="0"/>
              </a:spcBef>
            </a:pPr>
            <a:r>
              <a:rPr lang="en-US" sz="1400" dirty="0"/>
              <a:t>System files loaded into RAM</a:t>
            </a:r>
          </a:p>
          <a:p>
            <a:pPr lvl="1">
              <a:spcBef>
                <a:spcPts val="0"/>
              </a:spcBef>
            </a:pPr>
            <a:r>
              <a:rPr lang="en-US" sz="1400" dirty="0"/>
              <a:t>Kernel, essential component of the OS, is then loaded</a:t>
            </a:r>
          </a:p>
        </p:txBody>
      </p:sp>
      <p:sp>
        <p:nvSpPr>
          <p:cNvPr id="4" name="Rectangle 3">
            <a:extLst>
              <a:ext uri="{FF2B5EF4-FFF2-40B4-BE49-F238E27FC236}">
                <a16:creationId xmlns:a16="http://schemas.microsoft.com/office/drawing/2014/main" id="{751E1E28-64FB-4AC2-83DA-2A6E782D18F7}"/>
              </a:ext>
            </a:extLst>
          </p:cNvPr>
          <p:cNvSpPr/>
          <p:nvPr/>
        </p:nvSpPr>
        <p:spPr>
          <a:xfrm>
            <a:off x="6019800" y="0"/>
            <a:ext cx="3124201"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en-US" sz="1100" dirty="0"/>
              <a:t>Step 1: Activate BIOS</a:t>
            </a:r>
          </a:p>
          <a:p>
            <a:pPr>
              <a:spcAft>
                <a:spcPts val="600"/>
              </a:spcAft>
            </a:pPr>
            <a:r>
              <a:rPr lang="en-US" sz="1100" dirty="0"/>
              <a:t>Step 2: Perform Power-On Self-Test (POST)</a:t>
            </a:r>
          </a:p>
          <a:p>
            <a:pPr>
              <a:spcAft>
                <a:spcPts val="600"/>
              </a:spcAft>
            </a:pPr>
            <a:r>
              <a:rPr lang="en-US" sz="1100" b="1" dirty="0"/>
              <a:t>Step 3: Load OS</a:t>
            </a:r>
          </a:p>
          <a:p>
            <a:pPr>
              <a:spcAft>
                <a:spcPts val="600"/>
              </a:spcAft>
            </a:pPr>
            <a:r>
              <a:rPr lang="en-US" sz="1100" dirty="0"/>
              <a:t>Step 4: Check Further Config. &amp; Custom.</a:t>
            </a:r>
          </a:p>
        </p:txBody>
      </p:sp>
      <p:pic>
        <p:nvPicPr>
          <p:cNvPr id="2" name="Picture 1">
            <a:extLst>
              <a:ext uri="{FF2B5EF4-FFF2-40B4-BE49-F238E27FC236}">
                <a16:creationId xmlns:a16="http://schemas.microsoft.com/office/drawing/2014/main" id="{5851DD29-A27E-4756-B3AE-9F898EAE84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00" y="1848389"/>
            <a:ext cx="3733081" cy="279981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0B74897-57B3-4116-A14A-8E5739EE24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1" y="1848389"/>
            <a:ext cx="3733081" cy="279981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F62A147-55B9-406A-A1F9-7F3B2BD8C8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5000" y="5029200"/>
            <a:ext cx="1090496" cy="1453575"/>
          </a:xfrm>
          <a:prstGeom prst="rect">
            <a:avLst/>
          </a:prstGeom>
        </p:spPr>
      </p:pic>
      <p:pic>
        <p:nvPicPr>
          <p:cNvPr id="7" name="Picture 6">
            <a:extLst>
              <a:ext uri="{FF2B5EF4-FFF2-40B4-BE49-F238E27FC236}">
                <a16:creationId xmlns:a16="http://schemas.microsoft.com/office/drawing/2014/main" id="{94DED0E3-9D38-4A4B-B993-46A70591F2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801" y="5240045"/>
            <a:ext cx="2412678" cy="1031884"/>
          </a:xfrm>
          <a:prstGeom prst="rect">
            <a:avLst/>
          </a:prstGeom>
        </p:spPr>
      </p:pic>
      <p:sp>
        <p:nvSpPr>
          <p:cNvPr id="8" name="Arrow: Striped Right 7">
            <a:extLst>
              <a:ext uri="{FF2B5EF4-FFF2-40B4-BE49-F238E27FC236}">
                <a16:creationId xmlns:a16="http://schemas.microsoft.com/office/drawing/2014/main" id="{B42A8FE5-D746-41DE-ABF8-B7F33398EEB6}"/>
              </a:ext>
            </a:extLst>
          </p:cNvPr>
          <p:cNvSpPr/>
          <p:nvPr/>
        </p:nvSpPr>
        <p:spPr>
          <a:xfrm>
            <a:off x="3434676" y="5146091"/>
            <a:ext cx="1670724" cy="1102309"/>
          </a:xfrm>
          <a:prstGeom prst="stripedRightArrow">
            <a:avLst>
              <a:gd name="adj1" fmla="val 54444"/>
              <a:gd name="adj2" fmla="val 57500"/>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System files</a:t>
            </a:r>
          </a:p>
          <a:p>
            <a:pPr algn="ctr"/>
            <a:r>
              <a:rPr lang="en-US" dirty="0"/>
              <a:t>&amp; Kernel</a:t>
            </a:r>
          </a:p>
        </p:txBody>
      </p:sp>
    </p:spTree>
    <p:extLst>
      <p:ext uri="{BB962C8B-B14F-4D97-AF65-F5344CB8AC3E}">
        <p14:creationId xmlns:p14="http://schemas.microsoft.com/office/powerpoint/2010/main" val="75601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0160"/>
            <a:ext cx="6096000" cy="1061720"/>
          </a:xfrm>
        </p:spPr>
        <p:txBody>
          <a:bodyPr/>
          <a:lstStyle/>
          <a:p>
            <a:r>
              <a:rPr lang="en-US" sz="2000" dirty="0"/>
              <a:t>Starting Your Computer</a:t>
            </a:r>
            <a:br>
              <a:rPr lang="en-US" sz="2000" dirty="0"/>
            </a:br>
            <a:r>
              <a:rPr lang="en-US" sz="2400" dirty="0"/>
              <a:t>The Boot Process (4 of 4)</a:t>
            </a:r>
            <a:br>
              <a:rPr lang="en-US" sz="2400" dirty="0"/>
            </a:br>
            <a:r>
              <a:rPr lang="en-US" sz="1600" dirty="0"/>
              <a:t>(Objective 5.7)</a:t>
            </a:r>
            <a:endParaRPr lang="en-US" sz="2000" dirty="0"/>
          </a:p>
        </p:txBody>
      </p:sp>
      <p:sp>
        <p:nvSpPr>
          <p:cNvPr id="84995" name="Rectangle 3"/>
          <p:cNvSpPr>
            <a:spLocks noGrp="1" noChangeArrowheads="1"/>
          </p:cNvSpPr>
          <p:nvPr>
            <p:ph idx="1"/>
          </p:nvPr>
        </p:nvSpPr>
        <p:spPr>
          <a:xfrm>
            <a:off x="15240" y="1158240"/>
            <a:ext cx="8458199" cy="1203960"/>
          </a:xfrm>
        </p:spPr>
        <p:txBody>
          <a:bodyPr/>
          <a:lstStyle/>
          <a:p>
            <a:pPr marL="0" indent="0">
              <a:spcBef>
                <a:spcPts val="0"/>
              </a:spcBef>
              <a:spcAft>
                <a:spcPts val="1500"/>
              </a:spcAft>
              <a:buNone/>
            </a:pPr>
            <a:r>
              <a:rPr lang="en-US" sz="1600" dirty="0"/>
              <a:t>Step 4: Checking Further Configurations and Customizations</a:t>
            </a:r>
          </a:p>
          <a:p>
            <a:pPr lvl="1">
              <a:spcBef>
                <a:spcPts val="0"/>
              </a:spcBef>
              <a:spcAft>
                <a:spcPts val="1500"/>
              </a:spcAft>
            </a:pPr>
            <a:r>
              <a:rPr lang="en-US" sz="1400" dirty="0"/>
              <a:t>Registry contains configurations used by the OS and applications</a:t>
            </a:r>
          </a:p>
        </p:txBody>
      </p:sp>
      <p:sp>
        <p:nvSpPr>
          <p:cNvPr id="4" name="Rectangle 3">
            <a:extLst>
              <a:ext uri="{FF2B5EF4-FFF2-40B4-BE49-F238E27FC236}">
                <a16:creationId xmlns:a16="http://schemas.microsoft.com/office/drawing/2014/main" id="{751E1E28-64FB-4AC2-83DA-2A6E782D18F7}"/>
              </a:ext>
            </a:extLst>
          </p:cNvPr>
          <p:cNvSpPr/>
          <p:nvPr/>
        </p:nvSpPr>
        <p:spPr>
          <a:xfrm>
            <a:off x="6019800" y="0"/>
            <a:ext cx="3124201"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pPr>
            <a:r>
              <a:rPr lang="en-US" sz="1100" dirty="0"/>
              <a:t>Step 1: Activate BIOS</a:t>
            </a:r>
          </a:p>
          <a:p>
            <a:pPr>
              <a:spcAft>
                <a:spcPts val="600"/>
              </a:spcAft>
            </a:pPr>
            <a:r>
              <a:rPr lang="en-US" sz="1100" dirty="0"/>
              <a:t>Step 2: Perform Power-On Self-Test (POST)</a:t>
            </a:r>
          </a:p>
          <a:p>
            <a:pPr>
              <a:spcAft>
                <a:spcPts val="600"/>
              </a:spcAft>
            </a:pPr>
            <a:r>
              <a:rPr lang="en-US" sz="1100" dirty="0"/>
              <a:t>Step 3: Load OS</a:t>
            </a:r>
          </a:p>
          <a:p>
            <a:pPr>
              <a:spcAft>
                <a:spcPts val="600"/>
              </a:spcAft>
            </a:pPr>
            <a:r>
              <a:rPr lang="en-US" sz="1100" b="1" dirty="0"/>
              <a:t>Step 4: Check Further Config. &amp; Custom.</a:t>
            </a:r>
          </a:p>
        </p:txBody>
      </p:sp>
      <p:pic>
        <p:nvPicPr>
          <p:cNvPr id="3" name="Picture 2">
            <a:extLst>
              <a:ext uri="{FF2B5EF4-FFF2-40B4-BE49-F238E27FC236}">
                <a16:creationId xmlns:a16="http://schemas.microsoft.com/office/drawing/2014/main" id="{AA1EE9E1-DA62-4867-A383-0E9AAB6666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290" b="4623"/>
          <a:stretch/>
        </p:blipFill>
        <p:spPr>
          <a:xfrm>
            <a:off x="1219200" y="2209800"/>
            <a:ext cx="6705600" cy="4017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93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annotations are:&#10;• Power and settings buttons&#10;• App list&#10;• Most used&#10;• Suggested &#10;• Rename groups &#10;• Pinned and resized tiles.">
            <a:extLst>
              <a:ext uri="{FF2B5EF4-FFF2-40B4-BE49-F238E27FC236}">
                <a16:creationId xmlns:a16="http://schemas.microsoft.com/office/drawing/2014/main" id="{785B29C1-8EF7-4DC6-95BB-9470102C08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8261" y="0"/>
            <a:ext cx="6096000" cy="29718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0" y="0"/>
            <a:ext cx="3581400" cy="914400"/>
          </a:xfrm>
        </p:spPr>
        <p:txBody>
          <a:bodyPr>
            <a:normAutofit fontScale="90000"/>
          </a:bodyPr>
          <a:lstStyle/>
          <a:p>
            <a:r>
              <a:rPr lang="en-US" sz="2000" dirty="0"/>
              <a:t>The Windows Interface</a:t>
            </a:r>
            <a:br>
              <a:rPr lang="en-US" sz="2400" dirty="0"/>
            </a:br>
            <a:r>
              <a:rPr lang="en-US" sz="2200" dirty="0"/>
              <a:t>Using Windows 10 </a:t>
            </a:r>
            <a:r>
              <a:rPr lang="en-US" sz="2000" dirty="0"/>
              <a:t>(1a of 3)</a:t>
            </a:r>
            <a:br>
              <a:rPr lang="en-US" sz="1800" dirty="0"/>
            </a:br>
            <a:r>
              <a:rPr lang="en-US" sz="1600" dirty="0"/>
              <a:t>(Objective 5.8)</a:t>
            </a:r>
            <a:endParaRPr lang="en-US" sz="2000" dirty="0"/>
          </a:p>
        </p:txBody>
      </p:sp>
      <p:sp>
        <p:nvSpPr>
          <p:cNvPr id="6" name="Content Placeholder 5"/>
          <p:cNvSpPr>
            <a:spLocks noGrp="1"/>
          </p:cNvSpPr>
          <p:nvPr>
            <p:ph idx="1"/>
          </p:nvPr>
        </p:nvSpPr>
        <p:spPr>
          <a:xfrm>
            <a:off x="0" y="990600"/>
            <a:ext cx="2977781" cy="2133600"/>
          </a:xfrm>
        </p:spPr>
        <p:txBody>
          <a:bodyPr>
            <a:normAutofit/>
          </a:bodyPr>
          <a:lstStyle/>
          <a:p>
            <a:pPr>
              <a:spcBef>
                <a:spcPts val="0"/>
              </a:spcBef>
              <a:spcAft>
                <a:spcPts val="600"/>
              </a:spcAft>
            </a:pPr>
            <a:r>
              <a:rPr lang="en-US" sz="1600" dirty="0"/>
              <a:t>Desktop</a:t>
            </a:r>
          </a:p>
          <a:p>
            <a:pPr lvl="1">
              <a:spcBef>
                <a:spcPts val="0"/>
              </a:spcBef>
              <a:spcAft>
                <a:spcPts val="600"/>
              </a:spcAft>
            </a:pPr>
            <a:r>
              <a:rPr lang="en-US" sz="1400" dirty="0"/>
              <a:t>Primary working area</a:t>
            </a:r>
          </a:p>
          <a:p>
            <a:pPr>
              <a:spcBef>
                <a:spcPts val="0"/>
              </a:spcBef>
              <a:spcAft>
                <a:spcPts val="600"/>
              </a:spcAft>
            </a:pPr>
            <a:r>
              <a:rPr lang="en-US" sz="1600" dirty="0"/>
              <a:t>Taskbar</a:t>
            </a:r>
          </a:p>
          <a:p>
            <a:pPr lvl="1">
              <a:spcBef>
                <a:spcPts val="0"/>
              </a:spcBef>
              <a:spcAft>
                <a:spcPts val="600"/>
              </a:spcAft>
            </a:pPr>
            <a:r>
              <a:rPr lang="en-US" sz="1400" dirty="0"/>
              <a:t>Displays open and</a:t>
            </a:r>
            <a:br>
              <a:rPr lang="en-US" sz="1400" dirty="0"/>
            </a:br>
            <a:r>
              <a:rPr lang="en-US" sz="1400" dirty="0"/>
              <a:t>favorite applications for easy access</a:t>
            </a:r>
          </a:p>
        </p:txBody>
      </p:sp>
      <p:sp>
        <p:nvSpPr>
          <p:cNvPr id="3" name="Rectangle 2">
            <a:extLst>
              <a:ext uri="{FF2B5EF4-FFF2-40B4-BE49-F238E27FC236}">
                <a16:creationId xmlns:a16="http://schemas.microsoft.com/office/drawing/2014/main" id="{9B927CC8-157A-4D52-ACDF-C934195F066C}"/>
              </a:ext>
            </a:extLst>
          </p:cNvPr>
          <p:cNvSpPr/>
          <p:nvPr/>
        </p:nvSpPr>
        <p:spPr>
          <a:xfrm>
            <a:off x="15240" y="2743200"/>
            <a:ext cx="6995160" cy="630942"/>
          </a:xfrm>
          <a:prstGeom prst="rect">
            <a:avLst/>
          </a:prstGeom>
        </p:spPr>
        <p:txBody>
          <a:bodyPr wrap="square">
            <a:spAutoFit/>
          </a:bodyPr>
          <a:lstStyle/>
          <a:p>
            <a:pPr marL="256032" lvl="0" indent="-154432">
              <a:spcAft>
                <a:spcPts val="600"/>
              </a:spcAft>
              <a:buClr>
                <a:srgbClr val="007FA3"/>
              </a:buClr>
              <a:buSzPct val="100000"/>
              <a:buFont typeface="Arial"/>
              <a:buChar char="•"/>
            </a:pPr>
            <a:r>
              <a:rPr lang="en-US" sz="1600" dirty="0">
                <a:solidFill>
                  <a:srgbClr val="007FA3"/>
                </a:solidFill>
              </a:rPr>
              <a:t>Start Menu</a:t>
            </a:r>
          </a:p>
          <a:p>
            <a:pPr marL="742950" lvl="1" indent="-184150">
              <a:spcAft>
                <a:spcPts val="600"/>
              </a:spcAft>
              <a:buClr>
                <a:srgbClr val="007FA3"/>
              </a:buClr>
              <a:buSzPct val="100000"/>
              <a:buFont typeface="Arial"/>
              <a:buChar char="–"/>
            </a:pPr>
            <a:r>
              <a:rPr lang="en-US" dirty="0"/>
              <a:t>Provides access to all applications and apps installed on your device</a:t>
            </a:r>
          </a:p>
        </p:txBody>
      </p:sp>
      <p:pic>
        <p:nvPicPr>
          <p:cNvPr id="8" name="Picture 7">
            <a:extLst>
              <a:ext uri="{FF2B5EF4-FFF2-40B4-BE49-F238E27FC236}">
                <a16:creationId xmlns:a16="http://schemas.microsoft.com/office/drawing/2014/main" id="{49AE35B6-E593-4A64-946F-B07251F3EE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33500" y="3483859"/>
            <a:ext cx="6477000" cy="32512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49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581400" cy="914400"/>
          </a:xfrm>
        </p:spPr>
        <p:txBody>
          <a:bodyPr>
            <a:normAutofit fontScale="90000"/>
          </a:bodyPr>
          <a:lstStyle/>
          <a:p>
            <a:r>
              <a:rPr lang="en-US" sz="2000" dirty="0"/>
              <a:t>The Windows Interface</a:t>
            </a:r>
            <a:br>
              <a:rPr lang="en-US" sz="2400" dirty="0"/>
            </a:br>
            <a:r>
              <a:rPr lang="en-US" sz="2200" dirty="0"/>
              <a:t>Using Windows 10 (1b of 3)</a:t>
            </a:r>
            <a:br>
              <a:rPr lang="en-US" sz="2000" dirty="0"/>
            </a:br>
            <a:r>
              <a:rPr lang="en-US" sz="1600" dirty="0"/>
              <a:t>(Objective 5.8)</a:t>
            </a:r>
            <a:endParaRPr lang="en-US" sz="2000" dirty="0"/>
          </a:p>
        </p:txBody>
      </p:sp>
      <p:sp>
        <p:nvSpPr>
          <p:cNvPr id="3" name="Rectangle 2">
            <a:extLst>
              <a:ext uri="{FF2B5EF4-FFF2-40B4-BE49-F238E27FC236}">
                <a16:creationId xmlns:a16="http://schemas.microsoft.com/office/drawing/2014/main" id="{9B927CC8-157A-4D52-ACDF-C934195F066C}"/>
              </a:ext>
            </a:extLst>
          </p:cNvPr>
          <p:cNvSpPr/>
          <p:nvPr/>
        </p:nvSpPr>
        <p:spPr>
          <a:xfrm>
            <a:off x="3886200" y="257398"/>
            <a:ext cx="4572000" cy="846386"/>
          </a:xfrm>
          <a:prstGeom prst="rect">
            <a:avLst/>
          </a:prstGeom>
        </p:spPr>
        <p:txBody>
          <a:bodyPr wrap="square">
            <a:spAutoFit/>
          </a:bodyPr>
          <a:lstStyle/>
          <a:p>
            <a:pPr marL="256032" lvl="0" indent="-154432">
              <a:spcAft>
                <a:spcPts val="600"/>
              </a:spcAft>
              <a:buClr>
                <a:srgbClr val="007FA3"/>
              </a:buClr>
              <a:buSzPct val="100000"/>
              <a:buFont typeface="Arial"/>
              <a:buChar char="•"/>
            </a:pPr>
            <a:r>
              <a:rPr lang="en-US" sz="1600" dirty="0">
                <a:solidFill>
                  <a:srgbClr val="007FA3"/>
                </a:solidFill>
              </a:rPr>
              <a:t>Start Menu</a:t>
            </a:r>
          </a:p>
          <a:p>
            <a:pPr marL="742950" lvl="1" indent="-184150">
              <a:spcAft>
                <a:spcPts val="600"/>
              </a:spcAft>
              <a:buClr>
                <a:srgbClr val="007FA3"/>
              </a:buClr>
              <a:buSzPct val="100000"/>
              <a:buFont typeface="Arial"/>
              <a:buChar char="–"/>
            </a:pPr>
            <a:r>
              <a:rPr lang="en-US" dirty="0"/>
              <a:t>Provides access to all applications and apps installed on your device</a:t>
            </a:r>
          </a:p>
        </p:txBody>
      </p:sp>
      <p:pic>
        <p:nvPicPr>
          <p:cNvPr id="7" name="Picture 6">
            <a:extLst>
              <a:ext uri="{FF2B5EF4-FFF2-40B4-BE49-F238E27FC236}">
                <a16:creationId xmlns:a16="http://schemas.microsoft.com/office/drawing/2014/main" id="{82985B6C-39DA-48E8-B761-31CC60269A5B}"/>
              </a:ext>
            </a:extLst>
          </p:cNvPr>
          <p:cNvPicPr>
            <a:picLocks noChangeAspect="1"/>
          </p:cNvPicPr>
          <p:nvPr/>
        </p:nvPicPr>
        <p:blipFill>
          <a:blip r:embed="rId3"/>
          <a:stretch>
            <a:fillRect/>
          </a:stretch>
        </p:blipFill>
        <p:spPr>
          <a:xfrm>
            <a:off x="907868" y="1295400"/>
            <a:ext cx="7328263"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06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24200" y="15240"/>
            <a:ext cx="6019800" cy="1661160"/>
          </a:xfrm>
        </p:spPr>
        <p:txBody>
          <a:bodyPr>
            <a:normAutofit lnSpcReduction="10000"/>
          </a:bodyPr>
          <a:lstStyle/>
          <a:p>
            <a:pPr>
              <a:spcBef>
                <a:spcPts val="0"/>
              </a:spcBef>
              <a:spcAft>
                <a:spcPts val="600"/>
              </a:spcAft>
            </a:pPr>
            <a:r>
              <a:rPr lang="en-US" sz="1800" dirty="0"/>
              <a:t>Pinning</a:t>
            </a:r>
          </a:p>
          <a:p>
            <a:pPr lvl="1">
              <a:spcBef>
                <a:spcPts val="0"/>
              </a:spcBef>
              <a:spcAft>
                <a:spcPts val="600"/>
              </a:spcAft>
            </a:pPr>
            <a:r>
              <a:rPr lang="en-US" sz="1600" dirty="0"/>
              <a:t>Choosing which applications are tiles on the Start menu</a:t>
            </a:r>
          </a:p>
          <a:p>
            <a:pPr>
              <a:spcBef>
                <a:spcPts val="0"/>
              </a:spcBef>
              <a:spcAft>
                <a:spcPts val="600"/>
              </a:spcAft>
            </a:pPr>
            <a:r>
              <a:rPr lang="en-US" sz="1800" dirty="0"/>
              <a:t>Virtual desktops</a:t>
            </a:r>
          </a:p>
          <a:p>
            <a:pPr lvl="1">
              <a:spcBef>
                <a:spcPts val="0"/>
              </a:spcBef>
              <a:spcAft>
                <a:spcPts val="600"/>
              </a:spcAft>
            </a:pPr>
            <a:r>
              <a:rPr lang="en-US" sz="1600" dirty="0"/>
              <a:t>Allow you to organize groups of windows</a:t>
            </a:r>
            <a:br>
              <a:rPr lang="en-US" sz="1600" dirty="0"/>
            </a:br>
            <a:r>
              <a:rPr lang="en-US" sz="1600" dirty="0"/>
              <a:t>into different displays</a:t>
            </a:r>
          </a:p>
        </p:txBody>
      </p:sp>
      <p:pic>
        <p:nvPicPr>
          <p:cNvPr id="4" name="Picture 3" descr="A screenshot shows two virtual desktops, Desktop 1 and Desktop 2.">
            <a:extLst>
              <a:ext uri="{FF2B5EF4-FFF2-40B4-BE49-F238E27FC236}">
                <a16:creationId xmlns:a16="http://schemas.microsoft.com/office/drawing/2014/main" id="{29DBB795-5B34-4F32-B162-73BCCE1298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961" y="1691640"/>
            <a:ext cx="8390078" cy="4991100"/>
          </a:xfrm>
          <a:prstGeom prst="rect">
            <a:avLst/>
          </a:prstGeom>
          <a:ln>
            <a:noFill/>
          </a:ln>
          <a:effectLst>
            <a:outerShdw blurRad="292100" dist="139700" dir="2700000" algn="tl" rotWithShape="0">
              <a:srgbClr val="333333">
                <a:alpha val="65000"/>
              </a:srgbClr>
            </a:outerShdw>
          </a:effectLst>
        </p:spPr>
      </p:pic>
      <p:sp>
        <p:nvSpPr>
          <p:cNvPr id="7" name="Title 4">
            <a:extLst>
              <a:ext uri="{FF2B5EF4-FFF2-40B4-BE49-F238E27FC236}">
                <a16:creationId xmlns:a16="http://schemas.microsoft.com/office/drawing/2014/main" id="{7EE675BD-ACD7-4E73-92CE-9362DE0E4E30}"/>
              </a:ext>
            </a:extLst>
          </p:cNvPr>
          <p:cNvSpPr>
            <a:spLocks noGrp="1"/>
          </p:cNvSpPr>
          <p:nvPr>
            <p:ph type="title"/>
          </p:nvPr>
        </p:nvSpPr>
        <p:spPr>
          <a:xfrm>
            <a:off x="0" y="76200"/>
            <a:ext cx="3581400" cy="838200"/>
          </a:xfrm>
        </p:spPr>
        <p:txBody>
          <a:bodyPr>
            <a:normAutofit fontScale="90000"/>
          </a:bodyPr>
          <a:lstStyle/>
          <a:p>
            <a:r>
              <a:rPr lang="en-US" sz="2000" dirty="0"/>
              <a:t>The Windows Interface</a:t>
            </a:r>
            <a:br>
              <a:rPr lang="en-US" sz="2400" dirty="0"/>
            </a:br>
            <a:r>
              <a:rPr lang="en-US" sz="2200" dirty="0"/>
              <a:t>Using Windows 10 (2 of 3)</a:t>
            </a:r>
            <a:br>
              <a:rPr lang="en-US" sz="2000" dirty="0"/>
            </a:br>
            <a:r>
              <a:rPr lang="en-US" sz="1600" dirty="0"/>
              <a:t>(Objective 5.8)</a:t>
            </a:r>
            <a:endParaRPr lang="en-US" sz="2000" dirty="0"/>
          </a:p>
        </p:txBody>
      </p:sp>
    </p:spTree>
    <p:extLst>
      <p:ext uri="{BB962C8B-B14F-4D97-AF65-F5344CB8AC3E}">
        <p14:creationId xmlns:p14="http://schemas.microsoft.com/office/powerpoint/2010/main" val="3195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idx="1"/>
          </p:nvPr>
        </p:nvSpPr>
        <p:spPr>
          <a:xfrm>
            <a:off x="457200" y="1606825"/>
            <a:ext cx="8686800" cy="3803375"/>
          </a:xfrm>
        </p:spPr>
        <p:txBody>
          <a:bodyPr>
            <a:normAutofit/>
          </a:bodyPr>
          <a:lstStyle/>
          <a:p>
            <a:pPr marL="692150" indent="-692150">
              <a:buNone/>
            </a:pPr>
            <a:r>
              <a:rPr lang="en-US" dirty="0">
                <a:latin typeface="Arial" panose="020B0604020202020204" pitchFamily="34" charset="0"/>
                <a:cs typeface="Arial" panose="020B0604020202020204" pitchFamily="34" charset="0"/>
              </a:rPr>
              <a:t>5.6  Explain how the operating system </a:t>
            </a:r>
            <a:r>
              <a:rPr lang="en-US" i="1" dirty="0">
                <a:latin typeface="Arial" panose="020B0604020202020204" pitchFamily="34" charset="0"/>
                <a:cs typeface="Arial" panose="020B0604020202020204" pitchFamily="34" charset="0"/>
              </a:rPr>
              <a:t>interacts </a:t>
            </a:r>
            <a:r>
              <a:rPr lang="en-US" dirty="0">
                <a:latin typeface="Arial" panose="020B0604020202020204" pitchFamily="34" charset="0"/>
                <a:cs typeface="Arial" panose="020B0604020202020204" pitchFamily="34" charset="0"/>
              </a:rPr>
              <a:t>with</a:t>
            </a:r>
            <a:r>
              <a:rPr lang="en-US" i="1" dirty="0">
                <a:latin typeface="Arial" panose="020B0604020202020204" pitchFamily="34" charset="0"/>
                <a:cs typeface="Arial" panose="020B0604020202020204" pitchFamily="34" charset="0"/>
              </a:rPr>
              <a:t> application software</a:t>
            </a:r>
            <a:r>
              <a:rPr lang="en-US" dirty="0">
                <a:latin typeface="Arial" panose="020B0604020202020204" pitchFamily="34" charset="0"/>
                <a:cs typeface="Arial" panose="020B0604020202020204" pitchFamily="34" charset="0"/>
              </a:rPr>
              <a:t>.</a:t>
            </a:r>
          </a:p>
          <a:p>
            <a:pPr marL="692150" indent="-692150">
              <a:buNone/>
            </a:pPr>
            <a:r>
              <a:rPr lang="en-US" dirty="0">
                <a:latin typeface="Arial" panose="020B0604020202020204" pitchFamily="34" charset="0"/>
                <a:cs typeface="Arial" panose="020B0604020202020204" pitchFamily="34" charset="0"/>
              </a:rPr>
              <a:t>5.7  Discuss the process the operating system uses to </a:t>
            </a:r>
            <a:r>
              <a:rPr lang="en-US" i="1" dirty="0">
                <a:latin typeface="Arial" panose="020B0604020202020204" pitchFamily="34" charset="0"/>
                <a:cs typeface="Arial" panose="020B0604020202020204" pitchFamily="34" charset="0"/>
              </a:rPr>
              <a:t>start up the computer </a:t>
            </a:r>
            <a:r>
              <a:rPr lang="en-US" dirty="0">
                <a:latin typeface="Arial" panose="020B0604020202020204" pitchFamily="34" charset="0"/>
                <a:cs typeface="Arial" panose="020B0604020202020204" pitchFamily="34" charset="0"/>
              </a:rPr>
              <a:t>and how </a:t>
            </a:r>
            <a:r>
              <a:rPr lang="en-US" i="1" dirty="0">
                <a:latin typeface="Arial" panose="020B0604020202020204" pitchFamily="34" charset="0"/>
                <a:cs typeface="Arial" panose="020B0604020202020204" pitchFamily="34" charset="0"/>
              </a:rPr>
              <a:t>errors </a:t>
            </a:r>
            <a:r>
              <a:rPr lang="en-US" dirty="0">
                <a:latin typeface="Arial" panose="020B0604020202020204" pitchFamily="34" charset="0"/>
                <a:cs typeface="Arial" panose="020B0604020202020204" pitchFamily="34" charset="0"/>
              </a:rPr>
              <a:t>in the </a:t>
            </a:r>
            <a:r>
              <a:rPr lang="en-US" b="1" i="1" dirty="0">
                <a:latin typeface="Arial" panose="020B0604020202020204" pitchFamily="34" charset="0"/>
                <a:cs typeface="Arial" panose="020B0604020202020204" pitchFamily="34" charset="0"/>
              </a:rPr>
              <a:t>boot process </a:t>
            </a:r>
            <a:r>
              <a:rPr lang="en-US" dirty="0">
                <a:latin typeface="Arial" panose="020B0604020202020204" pitchFamily="34" charset="0"/>
                <a:cs typeface="Arial" panose="020B0604020202020204" pitchFamily="34" charset="0"/>
              </a:rPr>
              <a:t>are handled.</a:t>
            </a:r>
          </a:p>
          <a:p>
            <a:pPr marL="692150" indent="-692150">
              <a:buNone/>
            </a:pPr>
            <a:r>
              <a:rPr lang="en-US" dirty="0">
                <a:latin typeface="Arial" panose="020B0604020202020204" pitchFamily="34" charset="0"/>
                <a:cs typeface="Arial" panose="020B0604020202020204" pitchFamily="34" charset="0"/>
              </a:rPr>
              <a:t>5.8  Describe the main features of the </a:t>
            </a:r>
            <a:r>
              <a:rPr lang="en-US" b="1" dirty="0">
                <a:latin typeface="Arial" panose="020B0604020202020204" pitchFamily="34" charset="0"/>
                <a:cs typeface="Arial" panose="020B0604020202020204" pitchFamily="34" charset="0"/>
              </a:rPr>
              <a:t>Windows interface</a:t>
            </a:r>
            <a:r>
              <a:rPr lang="en-US" dirty="0">
                <a:latin typeface="Arial" panose="020B0604020202020204" pitchFamily="34" charset="0"/>
                <a:cs typeface="Arial" panose="020B0604020202020204" pitchFamily="34" charset="0"/>
              </a:rPr>
              <a:t>.</a:t>
            </a:r>
          </a:p>
          <a:p>
            <a:pPr marL="692150" indent="-692150">
              <a:buNone/>
            </a:pPr>
            <a:r>
              <a:rPr lang="en-US" dirty="0">
                <a:latin typeface="Arial" panose="020B0604020202020204" pitchFamily="34" charset="0"/>
                <a:cs typeface="Arial" panose="020B0604020202020204" pitchFamily="34" charset="0"/>
              </a:rPr>
              <a:t>5.9  Summarize how the operating system helps keep your computer organized and manages files and folders.</a:t>
            </a:r>
          </a:p>
          <a:p>
            <a:pPr marL="692150" indent="-692150">
              <a:buNone/>
            </a:pPr>
            <a:r>
              <a:rPr lang="en-US" dirty="0">
                <a:latin typeface="Arial" panose="020B0604020202020204" pitchFamily="34" charset="0"/>
                <a:cs typeface="Arial" panose="020B0604020202020204" pitchFamily="34" charset="0"/>
              </a:rPr>
              <a:t>5.10 Outline the tools used to </a:t>
            </a:r>
            <a:r>
              <a:rPr lang="en-US" i="1" dirty="0">
                <a:latin typeface="Arial" panose="020B0604020202020204" pitchFamily="34" charset="0"/>
                <a:cs typeface="Arial" panose="020B0604020202020204" pitchFamily="34" charset="0"/>
              </a:rPr>
              <a:t>enhance system productivity</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back up </a:t>
            </a:r>
            <a:r>
              <a:rPr lang="en-US" dirty="0">
                <a:latin typeface="Arial" panose="020B0604020202020204" pitchFamily="34" charset="0"/>
                <a:cs typeface="Arial" panose="020B0604020202020204" pitchFamily="34" charset="0"/>
              </a:rPr>
              <a:t>files, and provide </a:t>
            </a:r>
            <a:r>
              <a:rPr lang="en-US" i="1" dirty="0">
                <a:latin typeface="Arial" panose="020B0604020202020204" pitchFamily="34" charset="0"/>
                <a:cs typeface="Arial" panose="020B0604020202020204" pitchFamily="34" charset="0"/>
              </a:rPr>
              <a:t>accessibility</a:t>
            </a:r>
            <a:r>
              <a:rPr lang="en-US" dirty="0">
                <a:latin typeface="Arial" panose="020B0604020202020204" pitchFamily="34" charset="0"/>
                <a:cs typeface="Arial" panose="020B0604020202020204" pitchFamily="34" charset="0"/>
              </a:rPr>
              <a:t>.</a:t>
            </a:r>
          </a:p>
        </p:txBody>
      </p:sp>
      <p:sp>
        <p:nvSpPr>
          <p:cNvPr id="8" name="Shape 205">
            <a:extLst>
              <a:ext uri="{FF2B5EF4-FFF2-40B4-BE49-F238E27FC236}">
                <a16:creationId xmlns:a16="http://schemas.microsoft.com/office/drawing/2014/main" id="{CA69E462-6891-4495-B210-350FC21AB628}"/>
              </a:ext>
            </a:extLst>
          </p:cNvPr>
          <p:cNvSpPr txBox="1">
            <a:spLocks noGrp="1"/>
          </p:cNvSpPr>
          <p:nvPr>
            <p:ph type="title"/>
          </p:nvPr>
        </p:nvSpPr>
        <p:spPr>
          <a:xfrm>
            <a:off x="457200" y="215371"/>
            <a:ext cx="8229600" cy="69902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a:t>
            </a:r>
            <a:r>
              <a:rPr lang="en-US" sz="2800" b="1" i="0" u="none" strike="noStrike" cap="none" dirty="0">
                <a:solidFill>
                  <a:srgbClr val="007FA3"/>
                </a:solidFill>
                <a:latin typeface="Times New Roman"/>
                <a:ea typeface="Times New Roman"/>
                <a:cs typeface="Times New Roman"/>
                <a:sym typeface="Times New Roman"/>
              </a:rPr>
              <a:t>(2 of 2)</a:t>
            </a:r>
          </a:p>
        </p:txBody>
      </p:sp>
    </p:spTree>
    <p:extLst>
      <p:ext uri="{BB962C8B-B14F-4D97-AF65-F5344CB8AC3E}">
        <p14:creationId xmlns:p14="http://schemas.microsoft.com/office/powerpoint/2010/main" val="28770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680" y="914400"/>
            <a:ext cx="4847035" cy="1107996"/>
          </a:xfrm>
        </p:spPr>
        <p:txBody>
          <a:bodyPr>
            <a:normAutofit/>
          </a:bodyPr>
          <a:lstStyle/>
          <a:p>
            <a:pPr>
              <a:spcBef>
                <a:spcPts val="0"/>
              </a:spcBef>
            </a:pPr>
            <a:r>
              <a:rPr lang="en-US" sz="1800" dirty="0"/>
              <a:t>macOS and Windows </a:t>
            </a:r>
          </a:p>
          <a:p>
            <a:pPr lvl="1">
              <a:spcBef>
                <a:spcPts val="0"/>
              </a:spcBef>
            </a:pPr>
            <a:r>
              <a:rPr lang="en-US" sz="1600" dirty="0"/>
              <a:t>Not compatible with each other</a:t>
            </a:r>
          </a:p>
          <a:p>
            <a:pPr lvl="1">
              <a:spcBef>
                <a:spcPts val="0"/>
              </a:spcBef>
            </a:pPr>
            <a:r>
              <a:rPr lang="en-US" sz="1600" dirty="0"/>
              <a:t>Similar in functionality</a:t>
            </a:r>
          </a:p>
        </p:txBody>
      </p:sp>
      <p:pic>
        <p:nvPicPr>
          <p:cNvPr id="4" name="Picture 3" descr="A screenshot of the active desktop of Ubuntu Linux.">
            <a:extLst>
              <a:ext uri="{FF2B5EF4-FFF2-40B4-BE49-F238E27FC236}">
                <a16:creationId xmlns:a16="http://schemas.microsoft.com/office/drawing/2014/main" id="{92C44E3B-E063-4DCB-8481-3761621C49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6169" y="2006601"/>
            <a:ext cx="6434462" cy="4582380"/>
          </a:xfrm>
          <a:prstGeom prst="rect">
            <a:avLst/>
          </a:prstGeom>
          <a:ln>
            <a:noFill/>
          </a:ln>
          <a:effectLst>
            <a:outerShdw blurRad="292100" dist="139700" dir="2700000" algn="tl" rotWithShape="0">
              <a:srgbClr val="333333">
                <a:alpha val="65000"/>
              </a:srgbClr>
            </a:outerShdw>
          </a:effectLst>
        </p:spPr>
      </p:pic>
      <p:sp>
        <p:nvSpPr>
          <p:cNvPr id="7" name="Title 4">
            <a:extLst>
              <a:ext uri="{FF2B5EF4-FFF2-40B4-BE49-F238E27FC236}">
                <a16:creationId xmlns:a16="http://schemas.microsoft.com/office/drawing/2014/main" id="{CA131492-2729-4968-BF9C-978DFBC22798}"/>
              </a:ext>
            </a:extLst>
          </p:cNvPr>
          <p:cNvSpPr>
            <a:spLocks noGrp="1"/>
          </p:cNvSpPr>
          <p:nvPr>
            <p:ph type="title"/>
          </p:nvPr>
        </p:nvSpPr>
        <p:spPr>
          <a:xfrm>
            <a:off x="0" y="76200"/>
            <a:ext cx="3581400" cy="838200"/>
          </a:xfrm>
        </p:spPr>
        <p:txBody>
          <a:bodyPr>
            <a:normAutofit fontScale="90000"/>
          </a:bodyPr>
          <a:lstStyle/>
          <a:p>
            <a:r>
              <a:rPr lang="en-US" sz="2000" dirty="0"/>
              <a:t>The Windows Interface</a:t>
            </a:r>
            <a:br>
              <a:rPr lang="en-US" sz="2400" dirty="0"/>
            </a:br>
            <a:r>
              <a:rPr lang="en-US" sz="2200" dirty="0"/>
              <a:t>Using Windows 10 (3 of 3)</a:t>
            </a:r>
            <a:br>
              <a:rPr lang="en-US" sz="2000" dirty="0"/>
            </a:br>
            <a:r>
              <a:rPr lang="en-US" sz="1600" dirty="0"/>
              <a:t>(Objective 5.8)</a:t>
            </a:r>
            <a:endParaRPr lang="en-US" sz="2000" dirty="0"/>
          </a:p>
        </p:txBody>
      </p:sp>
      <p:sp>
        <p:nvSpPr>
          <p:cNvPr id="8" name="Rectangle 7">
            <a:extLst>
              <a:ext uri="{FF2B5EF4-FFF2-40B4-BE49-F238E27FC236}">
                <a16:creationId xmlns:a16="http://schemas.microsoft.com/office/drawing/2014/main" id="{28BDCC7F-5617-46C7-A397-752385691134}"/>
              </a:ext>
            </a:extLst>
          </p:cNvPr>
          <p:cNvSpPr/>
          <p:nvPr/>
        </p:nvSpPr>
        <p:spPr>
          <a:xfrm>
            <a:off x="4343400" y="914400"/>
            <a:ext cx="4572000" cy="861774"/>
          </a:xfrm>
          <a:prstGeom prst="rect">
            <a:avLst/>
          </a:prstGeom>
        </p:spPr>
        <p:txBody>
          <a:bodyPr>
            <a:spAutoFit/>
          </a:bodyPr>
          <a:lstStyle/>
          <a:p>
            <a:pPr marL="256032" lvl="0" indent="-154432">
              <a:buClr>
                <a:srgbClr val="007FA3"/>
              </a:buClr>
              <a:buSzPct val="100000"/>
              <a:buFont typeface="Arial"/>
              <a:buChar char="•"/>
            </a:pPr>
            <a:r>
              <a:rPr lang="en-US" sz="1800" dirty="0">
                <a:solidFill>
                  <a:srgbClr val="007FA3"/>
                </a:solidFill>
              </a:rPr>
              <a:t>Linux</a:t>
            </a:r>
          </a:p>
          <a:p>
            <a:pPr marL="742950" lvl="1" indent="-184150">
              <a:buClr>
                <a:srgbClr val="007FA3"/>
              </a:buClr>
              <a:buSzPct val="100000"/>
              <a:buFont typeface="Arial"/>
              <a:buChar char="–"/>
            </a:pPr>
            <a:r>
              <a:rPr lang="en-US" sz="1600" dirty="0"/>
              <a:t>Most interfaces are based on familiar Windows and macOS paradigms</a:t>
            </a:r>
          </a:p>
        </p:txBody>
      </p:sp>
    </p:spTree>
    <p:extLst>
      <p:ext uri="{BB962C8B-B14F-4D97-AF65-F5344CB8AC3E}">
        <p14:creationId xmlns:p14="http://schemas.microsoft.com/office/powerpoint/2010/main" val="410789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2">
            <a:extLst>
              <a:ext uri="{FF2B5EF4-FFF2-40B4-BE49-F238E27FC236}">
                <a16:creationId xmlns:a16="http://schemas.microsoft.com/office/drawing/2014/main" id="{28650E14-D07B-46B9-898F-722DFC36E04C}"/>
              </a:ext>
            </a:extLst>
          </p:cNvPr>
          <p:cNvCxnSpPr>
            <a:cxnSpLocks/>
          </p:cNvCxnSpPr>
          <p:nvPr/>
        </p:nvCxnSpPr>
        <p:spPr>
          <a:xfrm flipV="1">
            <a:off x="838200" y="338133"/>
            <a:ext cx="5181599" cy="4982888"/>
          </a:xfrm>
          <a:prstGeom prst="curved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sp>
        <p:nvSpPr>
          <p:cNvPr id="90114" name="Rectangle 2"/>
          <p:cNvSpPr>
            <a:spLocks noGrp="1" noChangeArrowheads="1"/>
          </p:cNvSpPr>
          <p:nvPr>
            <p:ph type="title"/>
          </p:nvPr>
        </p:nvSpPr>
        <p:spPr>
          <a:xfrm>
            <a:off x="0" y="0"/>
            <a:ext cx="4419600" cy="990600"/>
          </a:xfrm>
        </p:spPr>
        <p:txBody>
          <a:bodyPr>
            <a:noAutofit/>
          </a:bodyPr>
          <a:lstStyle/>
          <a:p>
            <a:pPr>
              <a:defRPr/>
            </a:pPr>
            <a:r>
              <a:rPr lang="en-US" sz="2000" dirty="0"/>
              <a:t>File Management</a:t>
            </a:r>
            <a:br>
              <a:rPr lang="en-US" sz="2400" dirty="0"/>
            </a:br>
            <a:r>
              <a:rPr lang="en-US" sz="2400" dirty="0"/>
              <a:t>Organizing Your Files (1 of 6)</a:t>
            </a:r>
            <a:br>
              <a:rPr lang="en-US" sz="2400" dirty="0"/>
            </a:br>
            <a:r>
              <a:rPr lang="en-US" sz="1600" dirty="0"/>
              <a:t>(Objective 5.9)</a:t>
            </a:r>
            <a:endParaRPr lang="en-US" sz="2400" dirty="0"/>
          </a:p>
        </p:txBody>
      </p:sp>
      <p:sp>
        <p:nvSpPr>
          <p:cNvPr id="90115" name="Rectangle 3"/>
          <p:cNvSpPr>
            <a:spLocks noGrp="1" noChangeArrowheads="1"/>
          </p:cNvSpPr>
          <p:nvPr>
            <p:ph idx="1"/>
          </p:nvPr>
        </p:nvSpPr>
        <p:spPr>
          <a:xfrm>
            <a:off x="0" y="990600"/>
            <a:ext cx="3657600" cy="2438399"/>
          </a:xfrm>
        </p:spPr>
        <p:txBody>
          <a:bodyPr>
            <a:normAutofit lnSpcReduction="10000"/>
          </a:bodyPr>
          <a:lstStyle/>
          <a:p>
            <a:pPr>
              <a:spcBef>
                <a:spcPts val="0"/>
              </a:spcBef>
              <a:spcAft>
                <a:spcPts val="600"/>
              </a:spcAft>
              <a:defRPr/>
            </a:pPr>
            <a:r>
              <a:rPr lang="en-US" sz="1800" dirty="0"/>
              <a:t>Directory</a:t>
            </a:r>
          </a:p>
          <a:p>
            <a:pPr lvl="1">
              <a:spcBef>
                <a:spcPts val="0"/>
              </a:spcBef>
              <a:spcAft>
                <a:spcPts val="600"/>
              </a:spcAft>
              <a:defRPr/>
            </a:pPr>
            <a:r>
              <a:rPr lang="en-US" sz="1600" dirty="0"/>
              <a:t>Hierarchical structure of computer’s contents</a:t>
            </a:r>
          </a:p>
          <a:p>
            <a:pPr lvl="2">
              <a:spcBef>
                <a:spcPts val="0"/>
              </a:spcBef>
              <a:spcAft>
                <a:spcPts val="600"/>
              </a:spcAft>
              <a:defRPr/>
            </a:pPr>
            <a:r>
              <a:rPr lang="en-US" sz="1400" dirty="0"/>
              <a:t>Drives</a:t>
            </a:r>
          </a:p>
          <a:p>
            <a:pPr lvl="2">
              <a:spcBef>
                <a:spcPts val="0"/>
              </a:spcBef>
              <a:spcAft>
                <a:spcPts val="600"/>
              </a:spcAft>
              <a:defRPr/>
            </a:pPr>
            <a:r>
              <a:rPr lang="en-US" sz="1400" dirty="0"/>
              <a:t>Libraries</a:t>
            </a:r>
          </a:p>
          <a:p>
            <a:pPr lvl="2">
              <a:spcBef>
                <a:spcPts val="0"/>
              </a:spcBef>
              <a:spcAft>
                <a:spcPts val="600"/>
              </a:spcAft>
              <a:defRPr/>
            </a:pPr>
            <a:r>
              <a:rPr lang="en-US" sz="1400" dirty="0"/>
              <a:t>Folders</a:t>
            </a:r>
          </a:p>
          <a:p>
            <a:pPr lvl="2">
              <a:spcBef>
                <a:spcPts val="0"/>
              </a:spcBef>
              <a:spcAft>
                <a:spcPts val="600"/>
              </a:spcAft>
              <a:defRPr/>
            </a:pPr>
            <a:r>
              <a:rPr lang="en-US" sz="1400" dirty="0"/>
              <a:t>Subfolders</a:t>
            </a:r>
          </a:p>
          <a:p>
            <a:pPr lvl="2">
              <a:spcBef>
                <a:spcPts val="0"/>
              </a:spcBef>
              <a:spcAft>
                <a:spcPts val="600"/>
              </a:spcAft>
              <a:defRPr/>
            </a:pPr>
            <a:r>
              <a:rPr lang="en-US" sz="1400" dirty="0"/>
              <a:t>Files</a:t>
            </a:r>
          </a:p>
          <a:p>
            <a:pPr lvl="1">
              <a:spcBef>
                <a:spcPts val="0"/>
              </a:spcBef>
              <a:spcAft>
                <a:spcPts val="600"/>
              </a:spcAft>
              <a:defRPr/>
            </a:pPr>
            <a:endParaRPr lang="en-US" sz="1600" dirty="0">
              <a:effectLst/>
            </a:endParaRPr>
          </a:p>
          <a:p>
            <a:pPr marL="558800" lvl="1" indent="0">
              <a:spcBef>
                <a:spcPts val="0"/>
              </a:spcBef>
              <a:spcAft>
                <a:spcPts val="600"/>
              </a:spcAft>
              <a:buNone/>
              <a:defRPr/>
            </a:pPr>
            <a:endParaRPr lang="en-US" sz="1600" dirty="0"/>
          </a:p>
        </p:txBody>
      </p:sp>
      <p:pic>
        <p:nvPicPr>
          <p:cNvPr id="4" name="Picture 3" descr="A screenshot of File Explorer with labels pointing to navigation pane, folders, libraries, file list, and file path.">
            <a:extLst>
              <a:ext uri="{FF2B5EF4-FFF2-40B4-BE49-F238E27FC236}">
                <a16:creationId xmlns:a16="http://schemas.microsoft.com/office/drawing/2014/main" id="{71753A91-7268-45D5-AA62-4D71CEDF3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800" y="2494280"/>
            <a:ext cx="5653817" cy="4343400"/>
          </a:xfrm>
          <a:prstGeom prst="rect">
            <a:avLst/>
          </a:prstGeom>
          <a:ln>
            <a:noFill/>
          </a:ln>
          <a:effectLst>
            <a:outerShdw blurRad="292100" dist="139700" dir="2700000" algn="tl" rotWithShape="0">
              <a:srgbClr val="333333">
                <a:alpha val="65000"/>
              </a:srgbClr>
            </a:outerShdw>
          </a:effectLst>
        </p:spPr>
      </p:pic>
      <p:cxnSp>
        <p:nvCxnSpPr>
          <p:cNvPr id="3" name="Straight Arrow Connector 2">
            <a:extLst>
              <a:ext uri="{FF2B5EF4-FFF2-40B4-BE49-F238E27FC236}">
                <a16:creationId xmlns:a16="http://schemas.microsoft.com/office/drawing/2014/main" id="{7604A3B2-AA10-4310-848C-98123AEEBC25}"/>
              </a:ext>
            </a:extLst>
          </p:cNvPr>
          <p:cNvCxnSpPr>
            <a:cxnSpLocks/>
          </p:cNvCxnSpPr>
          <p:nvPr/>
        </p:nvCxnSpPr>
        <p:spPr>
          <a:xfrm>
            <a:off x="2057400" y="5496560"/>
            <a:ext cx="1447800" cy="914399"/>
          </a:xfrm>
          <a:prstGeom prst="curved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pic>
        <p:nvPicPr>
          <p:cNvPr id="90113" name="Picture 90112">
            <a:extLst>
              <a:ext uri="{FF2B5EF4-FFF2-40B4-BE49-F238E27FC236}">
                <a16:creationId xmlns:a16="http://schemas.microsoft.com/office/drawing/2014/main" id="{389113BA-7A89-47DC-BDC8-0248E41B1E71}"/>
              </a:ext>
            </a:extLst>
          </p:cNvPr>
          <p:cNvPicPr>
            <a:picLocks noChangeAspect="1"/>
          </p:cNvPicPr>
          <p:nvPr/>
        </p:nvPicPr>
        <p:blipFill>
          <a:blip r:embed="rId4"/>
          <a:stretch>
            <a:fillRect/>
          </a:stretch>
        </p:blipFill>
        <p:spPr>
          <a:xfrm>
            <a:off x="6019799" y="0"/>
            <a:ext cx="3124201" cy="2421912"/>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AD40B9B2-3E74-4AAC-8C03-9D3EBF6DCF80}"/>
              </a:ext>
            </a:extLst>
          </p:cNvPr>
          <p:cNvSpPr/>
          <p:nvPr/>
        </p:nvSpPr>
        <p:spPr>
          <a:xfrm>
            <a:off x="137383" y="5321021"/>
            <a:ext cx="2682017" cy="5539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600" b="1" dirty="0"/>
              <a:t>Root directory</a:t>
            </a:r>
          </a:p>
          <a:p>
            <a:r>
              <a:rPr lang="en-US" dirty="0"/>
              <a:t> - Top of the filing structure</a:t>
            </a:r>
          </a:p>
        </p:txBody>
      </p:sp>
    </p:spTree>
    <p:extLst>
      <p:ext uri="{BB962C8B-B14F-4D97-AF65-F5344CB8AC3E}">
        <p14:creationId xmlns:p14="http://schemas.microsoft.com/office/powerpoint/2010/main" val="41607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 y="-100914"/>
            <a:ext cx="4191000" cy="1066800"/>
          </a:xfrm>
        </p:spPr>
        <p:txBody>
          <a:bodyPr>
            <a:normAutofit/>
          </a:bodyPr>
          <a:lstStyle/>
          <a:p>
            <a:r>
              <a:rPr lang="en-US" sz="1800" dirty="0"/>
              <a:t>File Management</a:t>
            </a:r>
            <a:br>
              <a:rPr lang="en-US" sz="1800" dirty="0"/>
            </a:br>
            <a:r>
              <a:rPr lang="en-US" sz="2400" dirty="0"/>
              <a:t>Organizing Your Files (2 of 6)</a:t>
            </a:r>
            <a:br>
              <a:rPr lang="en-US" sz="2400" dirty="0"/>
            </a:br>
            <a:r>
              <a:rPr lang="en-US" sz="1400" dirty="0"/>
              <a:t>(Objective 5.9)</a:t>
            </a:r>
            <a:endParaRPr lang="en-US" sz="1800" dirty="0"/>
          </a:p>
        </p:txBody>
      </p:sp>
      <p:sp>
        <p:nvSpPr>
          <p:cNvPr id="3" name="Content Placeholder 2"/>
          <p:cNvSpPr>
            <a:spLocks noGrp="1"/>
          </p:cNvSpPr>
          <p:nvPr>
            <p:ph idx="1"/>
          </p:nvPr>
        </p:nvSpPr>
        <p:spPr>
          <a:xfrm>
            <a:off x="-152400" y="918518"/>
            <a:ext cx="8382000" cy="1752600"/>
          </a:xfrm>
        </p:spPr>
        <p:txBody>
          <a:bodyPr>
            <a:normAutofit/>
          </a:bodyPr>
          <a:lstStyle/>
          <a:p>
            <a:pPr>
              <a:spcBef>
                <a:spcPts val="0"/>
              </a:spcBef>
              <a:defRPr/>
            </a:pPr>
            <a:r>
              <a:rPr lang="en-US" sz="1600" dirty="0"/>
              <a:t>File</a:t>
            </a:r>
          </a:p>
          <a:p>
            <a:pPr lvl="1">
              <a:spcBef>
                <a:spcPts val="0"/>
              </a:spcBef>
              <a:defRPr/>
            </a:pPr>
            <a:r>
              <a:rPr lang="en-US" sz="1400" dirty="0"/>
              <a:t>Collection of program instructions or data</a:t>
            </a:r>
          </a:p>
          <a:p>
            <a:pPr lvl="1">
              <a:spcBef>
                <a:spcPts val="0"/>
              </a:spcBef>
              <a:defRPr/>
            </a:pPr>
            <a:r>
              <a:rPr lang="en-US" sz="1400" dirty="0"/>
              <a:t>Treated as a single unit</a:t>
            </a:r>
          </a:p>
          <a:p>
            <a:pPr lvl="1">
              <a:spcBef>
                <a:spcPts val="0"/>
              </a:spcBef>
              <a:defRPr/>
            </a:pPr>
            <a:r>
              <a:rPr lang="en-US" sz="1400" dirty="0"/>
              <a:t>Stored on permanent storage device</a:t>
            </a:r>
          </a:p>
          <a:p>
            <a:pPr>
              <a:spcBef>
                <a:spcPts val="0"/>
              </a:spcBef>
              <a:defRPr/>
            </a:pPr>
            <a:r>
              <a:rPr lang="en-US" sz="1600" dirty="0"/>
              <a:t>File Explorer</a:t>
            </a:r>
          </a:p>
          <a:p>
            <a:pPr lvl="1">
              <a:spcBef>
                <a:spcPts val="0"/>
              </a:spcBef>
              <a:defRPr/>
            </a:pPr>
            <a:r>
              <a:rPr lang="en-US" sz="1400" dirty="0"/>
              <a:t>Main tool for finding, viewing, and managing the contents of the computer</a:t>
            </a:r>
          </a:p>
          <a:p>
            <a:pPr lvl="1">
              <a:spcBef>
                <a:spcPts val="0"/>
              </a:spcBef>
              <a:defRPr/>
            </a:pPr>
            <a:r>
              <a:rPr lang="en-US" sz="1400" dirty="0"/>
              <a:t>File path / path separator</a:t>
            </a:r>
          </a:p>
        </p:txBody>
      </p:sp>
      <p:pic>
        <p:nvPicPr>
          <p:cNvPr id="4" name="Picture 3">
            <a:extLst>
              <a:ext uri="{FF2B5EF4-FFF2-40B4-BE49-F238E27FC236}">
                <a16:creationId xmlns:a16="http://schemas.microsoft.com/office/drawing/2014/main" id="{44FD7ABE-1C3E-473E-A194-C22B2FB6C8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2634049"/>
            <a:ext cx="5817120" cy="373998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8DEABF3-3A30-49DC-BC53-33FDCD07690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791200" y="0"/>
            <a:ext cx="3352800" cy="2718486"/>
          </a:xfrm>
          <a:prstGeom prst="rect">
            <a:avLst/>
          </a:prstGeom>
        </p:spPr>
      </p:pic>
    </p:spTree>
    <p:extLst>
      <p:ext uri="{BB962C8B-B14F-4D97-AF65-F5344CB8AC3E}">
        <p14:creationId xmlns:p14="http://schemas.microsoft.com/office/powerpoint/2010/main" val="271798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457200"/>
          </a:xfrm>
        </p:spPr>
        <p:txBody>
          <a:bodyPr>
            <a:normAutofit fontScale="90000"/>
          </a:bodyPr>
          <a:lstStyle/>
          <a:p>
            <a:r>
              <a:rPr lang="en-US" sz="1800" dirty="0"/>
              <a:t>File Management </a:t>
            </a:r>
            <a:r>
              <a:rPr lang="en-US" sz="2400" dirty="0"/>
              <a:t>Organizing Your Files (2 of 6) </a:t>
            </a:r>
            <a:r>
              <a:rPr lang="en-US" sz="1400" dirty="0"/>
              <a:t>(Objective 5.9)</a:t>
            </a:r>
            <a:endParaRPr lang="en-US" sz="1800" dirty="0"/>
          </a:p>
        </p:txBody>
      </p:sp>
      <p:sp>
        <p:nvSpPr>
          <p:cNvPr id="3" name="Content Placeholder 2"/>
          <p:cNvSpPr>
            <a:spLocks noGrp="1"/>
          </p:cNvSpPr>
          <p:nvPr>
            <p:ph idx="1"/>
          </p:nvPr>
        </p:nvSpPr>
        <p:spPr>
          <a:xfrm>
            <a:off x="-76200" y="457200"/>
            <a:ext cx="7162800" cy="914400"/>
          </a:xfrm>
        </p:spPr>
        <p:txBody>
          <a:bodyPr>
            <a:normAutofit/>
          </a:bodyPr>
          <a:lstStyle/>
          <a:p>
            <a:pPr>
              <a:spcBef>
                <a:spcPts val="0"/>
              </a:spcBef>
              <a:defRPr/>
            </a:pPr>
            <a:r>
              <a:rPr lang="en-US" sz="1600" dirty="0"/>
              <a:t>Windows File Explorer</a:t>
            </a:r>
          </a:p>
          <a:p>
            <a:pPr lvl="1">
              <a:spcBef>
                <a:spcPts val="0"/>
              </a:spcBef>
              <a:defRPr/>
            </a:pPr>
            <a:r>
              <a:rPr lang="en-US" sz="1400" dirty="0"/>
              <a:t>Main tool for finding, viewing, and managing the contents of the computer</a:t>
            </a:r>
          </a:p>
          <a:p>
            <a:pPr lvl="1">
              <a:spcBef>
                <a:spcPts val="0"/>
              </a:spcBef>
              <a:defRPr/>
            </a:pPr>
            <a:r>
              <a:rPr lang="en-US" sz="1400" dirty="0"/>
              <a:t>File path / path separator</a:t>
            </a:r>
          </a:p>
        </p:txBody>
      </p:sp>
      <p:pic>
        <p:nvPicPr>
          <p:cNvPr id="5" name="Picture 4">
            <a:extLst>
              <a:ext uri="{FF2B5EF4-FFF2-40B4-BE49-F238E27FC236}">
                <a16:creationId xmlns:a16="http://schemas.microsoft.com/office/drawing/2014/main" id="{FD53F9DC-1C88-4740-A02F-63ED210BDF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61" t="1602"/>
          <a:stretch/>
        </p:blipFill>
        <p:spPr>
          <a:xfrm>
            <a:off x="533400" y="1295400"/>
            <a:ext cx="7848600" cy="468012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8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shows the label View options pointing to Large icons, and large-sized files and folders displayed on the screen. The preview pane is shown alongside, displaying content of a selected file. View options is also located at the bottom right of the screen.">
            <a:extLst>
              <a:ext uri="{FF2B5EF4-FFF2-40B4-BE49-F238E27FC236}">
                <a16:creationId xmlns:a16="http://schemas.microsoft.com/office/drawing/2014/main" id="{FE4DBE40-F767-47F9-BF04-839162399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442" y="1066800"/>
            <a:ext cx="7359116" cy="5257800"/>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3D9EB3F2-7BB0-4722-9521-E26384EE4E95}"/>
              </a:ext>
            </a:extLst>
          </p:cNvPr>
          <p:cNvSpPr>
            <a:spLocks noGrp="1"/>
          </p:cNvSpPr>
          <p:nvPr>
            <p:ph type="title"/>
          </p:nvPr>
        </p:nvSpPr>
        <p:spPr>
          <a:xfrm>
            <a:off x="0" y="0"/>
            <a:ext cx="4191000" cy="1066800"/>
          </a:xfrm>
        </p:spPr>
        <p:txBody>
          <a:bodyPr>
            <a:normAutofit/>
          </a:bodyPr>
          <a:lstStyle/>
          <a:p>
            <a:r>
              <a:rPr lang="en-US" sz="1800" dirty="0"/>
              <a:t>File Management</a:t>
            </a:r>
            <a:br>
              <a:rPr lang="en-US" sz="1800" dirty="0"/>
            </a:br>
            <a:r>
              <a:rPr lang="en-US" sz="2400" dirty="0"/>
              <a:t>Organizing Your Files (3 of 6)</a:t>
            </a:r>
            <a:br>
              <a:rPr lang="en-US" sz="2400" dirty="0"/>
            </a:br>
            <a:r>
              <a:rPr lang="en-US" sz="1400" dirty="0"/>
              <a:t>(Objective 5.9)</a:t>
            </a:r>
            <a:endParaRPr lang="en-US" sz="1800" dirty="0"/>
          </a:p>
        </p:txBody>
      </p:sp>
    </p:spTree>
    <p:extLst>
      <p:ext uri="{BB962C8B-B14F-4D97-AF65-F5344CB8AC3E}">
        <p14:creationId xmlns:p14="http://schemas.microsoft.com/office/powerpoint/2010/main" val="389956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515" y="18535"/>
            <a:ext cx="3276600" cy="1066800"/>
          </a:xfrm>
        </p:spPr>
        <p:txBody>
          <a:bodyPr>
            <a:normAutofit/>
          </a:bodyPr>
          <a:lstStyle/>
          <a:p>
            <a:pPr>
              <a:spcBef>
                <a:spcPts val="0"/>
              </a:spcBef>
              <a:defRPr/>
            </a:pPr>
            <a:r>
              <a:rPr lang="en-US" sz="1800" dirty="0"/>
              <a:t>Naming files</a:t>
            </a:r>
          </a:p>
          <a:p>
            <a:pPr lvl="1">
              <a:spcBef>
                <a:spcPts val="0"/>
              </a:spcBef>
              <a:defRPr/>
            </a:pPr>
            <a:r>
              <a:rPr lang="en-US" sz="1600" dirty="0"/>
              <a:t>File name</a:t>
            </a:r>
          </a:p>
          <a:p>
            <a:pPr lvl="1">
              <a:spcBef>
                <a:spcPts val="0"/>
              </a:spcBef>
              <a:defRPr/>
            </a:pPr>
            <a:r>
              <a:rPr lang="en-US" sz="1600" dirty="0"/>
              <a:t>Extension (file type)</a:t>
            </a:r>
          </a:p>
          <a:p>
            <a:pPr lvl="1">
              <a:spcBef>
                <a:spcPts val="0"/>
              </a:spcBef>
              <a:spcAft>
                <a:spcPts val="1200"/>
              </a:spcAft>
              <a:defRPr/>
            </a:pPr>
            <a:endParaRPr lang="en-US" sz="1600" dirty="0"/>
          </a:p>
        </p:txBody>
      </p:sp>
      <p:pic>
        <p:nvPicPr>
          <p:cNvPr id="6" name="Picture 5" descr="A table shows the common file name extensions.">
            <a:extLst>
              <a:ext uri="{FF2B5EF4-FFF2-40B4-BE49-F238E27FC236}">
                <a16:creationId xmlns:a16="http://schemas.microsoft.com/office/drawing/2014/main" id="{56DBF9B5-032B-4363-9FE5-315C77A8B3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045" y="1089454"/>
            <a:ext cx="8827910" cy="3505200"/>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4C7DC3D6-5C7F-4B5F-97B4-0D9E324B5F69}"/>
              </a:ext>
            </a:extLst>
          </p:cNvPr>
          <p:cNvSpPr>
            <a:spLocks noGrp="1"/>
          </p:cNvSpPr>
          <p:nvPr>
            <p:ph type="title"/>
          </p:nvPr>
        </p:nvSpPr>
        <p:spPr>
          <a:xfrm>
            <a:off x="0" y="0"/>
            <a:ext cx="4191000" cy="1066800"/>
          </a:xfrm>
        </p:spPr>
        <p:txBody>
          <a:bodyPr>
            <a:normAutofit/>
          </a:bodyPr>
          <a:lstStyle/>
          <a:p>
            <a:r>
              <a:rPr lang="en-US" sz="1800" dirty="0"/>
              <a:t>File Management</a:t>
            </a:r>
            <a:br>
              <a:rPr lang="en-US" sz="1800" dirty="0"/>
            </a:br>
            <a:r>
              <a:rPr lang="en-US" sz="2400" dirty="0"/>
              <a:t>Organizing Your Files (4 of 6)</a:t>
            </a:r>
            <a:br>
              <a:rPr lang="en-US" sz="2400" dirty="0"/>
            </a:br>
            <a:r>
              <a:rPr lang="en-US" sz="1400" dirty="0"/>
              <a:t>(Objective 5.9)</a:t>
            </a:r>
            <a:endParaRPr lang="en-US" sz="1800" dirty="0"/>
          </a:p>
        </p:txBody>
      </p:sp>
    </p:spTree>
    <p:extLst>
      <p:ext uri="{BB962C8B-B14F-4D97-AF65-F5344CB8AC3E}">
        <p14:creationId xmlns:p14="http://schemas.microsoft.com/office/powerpoint/2010/main" val="90301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3810000" cy="2286000"/>
          </a:xfrm>
        </p:spPr>
        <p:txBody>
          <a:bodyPr>
            <a:normAutofit/>
          </a:bodyPr>
          <a:lstStyle/>
          <a:p>
            <a:pPr>
              <a:spcBef>
                <a:spcPts val="0"/>
              </a:spcBef>
              <a:defRPr/>
            </a:pPr>
            <a:r>
              <a:rPr lang="en-US" sz="1600" dirty="0"/>
              <a:t>Copying, Moving, and Deleting Files</a:t>
            </a:r>
          </a:p>
          <a:p>
            <a:pPr lvl="1">
              <a:spcBef>
                <a:spcPts val="0"/>
              </a:spcBef>
              <a:defRPr/>
            </a:pPr>
            <a:r>
              <a:rPr lang="en-US" sz="1400" dirty="0"/>
              <a:t>Open</a:t>
            </a:r>
          </a:p>
          <a:p>
            <a:pPr lvl="1">
              <a:spcBef>
                <a:spcPts val="0"/>
              </a:spcBef>
              <a:defRPr/>
            </a:pPr>
            <a:r>
              <a:rPr lang="en-US" sz="1400" dirty="0"/>
              <a:t>Copy</a:t>
            </a:r>
          </a:p>
          <a:p>
            <a:pPr lvl="1">
              <a:spcBef>
                <a:spcPts val="0"/>
              </a:spcBef>
              <a:defRPr/>
            </a:pPr>
            <a:r>
              <a:rPr lang="en-US" sz="1400" dirty="0"/>
              <a:t>Cut</a:t>
            </a:r>
          </a:p>
          <a:p>
            <a:pPr lvl="1">
              <a:spcBef>
                <a:spcPts val="0"/>
              </a:spcBef>
              <a:defRPr/>
            </a:pPr>
            <a:r>
              <a:rPr lang="en-US" sz="1400" dirty="0"/>
              <a:t>Rename</a:t>
            </a:r>
          </a:p>
          <a:p>
            <a:pPr lvl="1">
              <a:spcBef>
                <a:spcPts val="0"/>
              </a:spcBef>
              <a:defRPr/>
            </a:pPr>
            <a:r>
              <a:rPr lang="en-US" sz="1400" dirty="0"/>
              <a:t>Delete</a:t>
            </a:r>
          </a:p>
          <a:p>
            <a:pPr lvl="1">
              <a:spcBef>
                <a:spcPts val="0"/>
              </a:spcBef>
              <a:defRPr/>
            </a:pPr>
            <a:r>
              <a:rPr lang="en-US" sz="1400" dirty="0"/>
              <a:t>Recycle bin</a:t>
            </a:r>
            <a:endParaRPr lang="en-US" dirty="0"/>
          </a:p>
        </p:txBody>
      </p:sp>
      <p:sp>
        <p:nvSpPr>
          <p:cNvPr id="6" name="Title 1">
            <a:extLst>
              <a:ext uri="{FF2B5EF4-FFF2-40B4-BE49-F238E27FC236}">
                <a16:creationId xmlns:a16="http://schemas.microsoft.com/office/drawing/2014/main" id="{2E3D2F6E-1BA3-44C3-BC4A-3D1883EFCD55}"/>
              </a:ext>
            </a:extLst>
          </p:cNvPr>
          <p:cNvSpPr>
            <a:spLocks noGrp="1"/>
          </p:cNvSpPr>
          <p:nvPr>
            <p:ph type="title"/>
          </p:nvPr>
        </p:nvSpPr>
        <p:spPr>
          <a:xfrm>
            <a:off x="0" y="0"/>
            <a:ext cx="4191000" cy="1066800"/>
          </a:xfrm>
        </p:spPr>
        <p:txBody>
          <a:bodyPr>
            <a:normAutofit/>
          </a:bodyPr>
          <a:lstStyle/>
          <a:p>
            <a:r>
              <a:rPr lang="en-US" sz="1800" dirty="0"/>
              <a:t>File Management</a:t>
            </a:r>
            <a:br>
              <a:rPr lang="en-US" sz="1800" dirty="0"/>
            </a:br>
            <a:r>
              <a:rPr lang="en-US" sz="2400" dirty="0"/>
              <a:t>Organizing Your Files (5 of 6)</a:t>
            </a:r>
            <a:br>
              <a:rPr lang="en-US" sz="2400" dirty="0"/>
            </a:br>
            <a:r>
              <a:rPr lang="en-US" sz="1400" dirty="0"/>
              <a:t>(Objective 5.9)</a:t>
            </a:r>
            <a:endParaRPr lang="en-US" sz="1800" dirty="0"/>
          </a:p>
        </p:txBody>
      </p:sp>
      <p:pic>
        <p:nvPicPr>
          <p:cNvPr id="7" name="Picture 6">
            <a:extLst>
              <a:ext uri="{FF2B5EF4-FFF2-40B4-BE49-F238E27FC236}">
                <a16:creationId xmlns:a16="http://schemas.microsoft.com/office/drawing/2014/main" id="{195E5D3A-D756-45FD-99D8-5E492CCFA6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324" y="914400"/>
            <a:ext cx="5553676" cy="3321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33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123893" y="549566"/>
            <a:ext cx="5501640" cy="1333500"/>
          </a:xfrm>
        </p:spPr>
        <p:txBody>
          <a:bodyPr>
            <a:normAutofit/>
          </a:bodyPr>
          <a:lstStyle/>
          <a:p>
            <a:pPr>
              <a:spcBef>
                <a:spcPts val="0"/>
              </a:spcBef>
            </a:pPr>
            <a:r>
              <a:rPr lang="en-US" sz="1800" dirty="0"/>
              <a:t>File Compression utility</a:t>
            </a:r>
          </a:p>
          <a:p>
            <a:pPr lvl="1">
              <a:spcBef>
                <a:spcPts val="0"/>
              </a:spcBef>
            </a:pPr>
            <a:r>
              <a:rPr lang="en-US" sz="1600" dirty="0">
                <a:effectLst/>
              </a:rPr>
              <a:t>Make a large file mor</a:t>
            </a:r>
            <a:r>
              <a:rPr lang="en-US" sz="1600" dirty="0"/>
              <a:t>e compact</a:t>
            </a:r>
          </a:p>
          <a:p>
            <a:pPr lvl="1">
              <a:spcBef>
                <a:spcPts val="0"/>
              </a:spcBef>
            </a:pPr>
            <a:r>
              <a:rPr lang="en-US" sz="1600" dirty="0">
                <a:effectLst/>
              </a:rPr>
              <a:t>Easier and faster to send files </a:t>
            </a:r>
            <a:endParaRPr lang="en-US" sz="1600" dirty="0"/>
          </a:p>
          <a:p>
            <a:pPr lvl="1">
              <a:spcBef>
                <a:spcPts val="0"/>
              </a:spcBef>
            </a:pPr>
            <a:r>
              <a:rPr lang="en-US" sz="1600" dirty="0"/>
              <a:t>Built-in file compression</a:t>
            </a:r>
            <a:endParaRPr lang="en-US" sz="1600" dirty="0">
              <a:effectLst/>
            </a:endParaRPr>
          </a:p>
        </p:txBody>
      </p:sp>
      <p:pic>
        <p:nvPicPr>
          <p:cNvPr id="4" name="Picture 3" descr="A callout points to the Course database files  and reads, Compression reduces the file size from 2,564 KB to 206 KB.">
            <a:extLst>
              <a:ext uri="{FF2B5EF4-FFF2-40B4-BE49-F238E27FC236}">
                <a16:creationId xmlns:a16="http://schemas.microsoft.com/office/drawing/2014/main" id="{F10D4BD0-9F63-4EA3-BC79-F1D40AC8B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662413"/>
            <a:ext cx="9067800" cy="3533174"/>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7EA66D64-7201-4E7C-B95B-C0C48928B81A}"/>
              </a:ext>
            </a:extLst>
          </p:cNvPr>
          <p:cNvSpPr>
            <a:spLocks noGrp="1"/>
          </p:cNvSpPr>
          <p:nvPr>
            <p:ph type="title"/>
          </p:nvPr>
        </p:nvSpPr>
        <p:spPr>
          <a:xfrm>
            <a:off x="0" y="0"/>
            <a:ext cx="6858000" cy="609600"/>
          </a:xfrm>
        </p:spPr>
        <p:txBody>
          <a:bodyPr>
            <a:normAutofit fontScale="90000"/>
          </a:bodyPr>
          <a:lstStyle/>
          <a:p>
            <a:r>
              <a:rPr lang="en-US" sz="1800" dirty="0"/>
              <a:t>File Management </a:t>
            </a:r>
            <a:r>
              <a:rPr lang="en-US" sz="2400" dirty="0"/>
              <a:t>Organizing Your Files (6 of 6)</a:t>
            </a:r>
            <a:br>
              <a:rPr lang="en-US" sz="2400" dirty="0"/>
            </a:br>
            <a:r>
              <a:rPr lang="en-US" sz="1400" dirty="0"/>
              <a:t>(Objective 5.9)</a:t>
            </a:r>
            <a:endParaRPr lang="en-US" sz="1800" dirty="0"/>
          </a:p>
        </p:txBody>
      </p:sp>
      <p:pic>
        <p:nvPicPr>
          <p:cNvPr id="5" name="Picture 4">
            <a:extLst>
              <a:ext uri="{FF2B5EF4-FFF2-40B4-BE49-F238E27FC236}">
                <a16:creationId xmlns:a16="http://schemas.microsoft.com/office/drawing/2014/main" id="{ADFFA3FC-4BD0-4BC5-A1A5-B734A07E25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5401" y="15240"/>
            <a:ext cx="1447800" cy="895826"/>
          </a:xfrm>
          <a:prstGeom prst="rect">
            <a:avLst/>
          </a:prstGeom>
        </p:spPr>
      </p:pic>
      <p:sp>
        <p:nvSpPr>
          <p:cNvPr id="6" name="Rectangle 5">
            <a:extLst>
              <a:ext uri="{FF2B5EF4-FFF2-40B4-BE49-F238E27FC236}">
                <a16:creationId xmlns:a16="http://schemas.microsoft.com/office/drawing/2014/main" id="{CB25F13D-B772-4627-81A0-34BA43429384}"/>
              </a:ext>
            </a:extLst>
          </p:cNvPr>
          <p:cNvSpPr/>
          <p:nvPr/>
        </p:nvSpPr>
        <p:spPr>
          <a:xfrm>
            <a:off x="7537983" y="911066"/>
            <a:ext cx="1662635" cy="276999"/>
          </a:xfrm>
          <a:prstGeom prst="rect">
            <a:avLst/>
          </a:prstGeom>
        </p:spPr>
        <p:txBody>
          <a:bodyPr wrap="none">
            <a:spAutoFit/>
          </a:bodyPr>
          <a:lstStyle/>
          <a:p>
            <a:r>
              <a:rPr lang="en-US" sz="1200" dirty="0"/>
              <a:t>https://www.7-zip.org/</a:t>
            </a:r>
          </a:p>
        </p:txBody>
      </p:sp>
    </p:spTree>
    <p:extLst>
      <p:ext uri="{BB962C8B-B14F-4D97-AF65-F5344CB8AC3E}">
        <p14:creationId xmlns:p14="http://schemas.microsoft.com/office/powerpoint/2010/main" val="160628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728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
            <a:ext cx="2819400" cy="838200"/>
          </a:xfrm>
        </p:spPr>
        <p:txBody>
          <a:bodyPr>
            <a:normAutofit fontScale="90000"/>
          </a:bodyPr>
          <a:lstStyle/>
          <a:p>
            <a:r>
              <a:rPr lang="en-US" dirty="0"/>
              <a:t>Utility Programs</a:t>
            </a:r>
            <a:br>
              <a:rPr lang="en-US" dirty="0"/>
            </a:br>
            <a:r>
              <a:rPr lang="en-US" sz="2000" dirty="0"/>
              <a:t>(Objective 5.10)</a:t>
            </a:r>
            <a:endParaRPr lang="en-US" dirty="0"/>
          </a:p>
        </p:txBody>
      </p:sp>
      <p:sp>
        <p:nvSpPr>
          <p:cNvPr id="3" name="Content Placeholder 2"/>
          <p:cNvSpPr>
            <a:spLocks noGrp="1"/>
          </p:cNvSpPr>
          <p:nvPr>
            <p:ph idx="1"/>
          </p:nvPr>
        </p:nvSpPr>
        <p:spPr>
          <a:xfrm>
            <a:off x="-76200" y="768590"/>
            <a:ext cx="4457700" cy="1981200"/>
          </a:xfrm>
        </p:spPr>
        <p:txBody>
          <a:bodyPr>
            <a:normAutofit/>
          </a:bodyPr>
          <a:lstStyle/>
          <a:p>
            <a:pPr>
              <a:spcBef>
                <a:spcPts val="0"/>
              </a:spcBef>
            </a:pPr>
            <a:r>
              <a:rPr lang="en-US" sz="1800" dirty="0"/>
              <a:t>Incorporated into the operating system</a:t>
            </a:r>
          </a:p>
          <a:p>
            <a:pPr lvl="1">
              <a:spcBef>
                <a:spcPts val="0"/>
              </a:spcBef>
            </a:pPr>
            <a:r>
              <a:rPr lang="en-US" sz="1600" dirty="0"/>
              <a:t>Firewall and file-compression utilities</a:t>
            </a:r>
          </a:p>
          <a:p>
            <a:pPr lvl="1">
              <a:spcBef>
                <a:spcPts val="0"/>
              </a:spcBef>
            </a:pPr>
            <a:endParaRPr lang="en-US" sz="1600" dirty="0"/>
          </a:p>
          <a:p>
            <a:pPr>
              <a:spcBef>
                <a:spcPts val="0"/>
              </a:spcBef>
            </a:pPr>
            <a:r>
              <a:rPr lang="en-US" sz="1800" dirty="0"/>
              <a:t>Standalone utility programs</a:t>
            </a:r>
          </a:p>
          <a:p>
            <a:pPr lvl="1">
              <a:spcBef>
                <a:spcPts val="0"/>
              </a:spcBef>
            </a:pPr>
            <a:r>
              <a:rPr lang="en-US" sz="1600" dirty="0"/>
              <a:t>Antivirus and security programs</a:t>
            </a:r>
          </a:p>
          <a:p>
            <a:pPr lvl="1">
              <a:spcBef>
                <a:spcPts val="0"/>
              </a:spcBef>
            </a:pPr>
            <a:r>
              <a:rPr lang="en-US" sz="1600" dirty="0"/>
              <a:t>Freeware</a:t>
            </a:r>
          </a:p>
        </p:txBody>
      </p:sp>
      <p:pic>
        <p:nvPicPr>
          <p:cNvPr id="4" name="Picture 3">
            <a:extLst>
              <a:ext uri="{FF2B5EF4-FFF2-40B4-BE49-F238E27FC236}">
                <a16:creationId xmlns:a16="http://schemas.microsoft.com/office/drawing/2014/main" id="{54BB892A-4C3C-416C-B0F2-C292682152D7}"/>
              </a:ext>
            </a:extLst>
          </p:cNvPr>
          <p:cNvPicPr>
            <a:picLocks noChangeAspect="1"/>
          </p:cNvPicPr>
          <p:nvPr/>
        </p:nvPicPr>
        <p:blipFill>
          <a:blip r:embed="rId3"/>
          <a:stretch>
            <a:fillRect/>
          </a:stretch>
        </p:blipFill>
        <p:spPr>
          <a:xfrm>
            <a:off x="6324602" y="152400"/>
            <a:ext cx="2587925" cy="27432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7450B9B-8FC7-4221-904E-B94A2CA95ECD}"/>
              </a:ext>
            </a:extLst>
          </p:cNvPr>
          <p:cNvPicPr>
            <a:picLocks noChangeAspect="1"/>
          </p:cNvPicPr>
          <p:nvPr/>
        </p:nvPicPr>
        <p:blipFill>
          <a:blip r:embed="rId4"/>
          <a:stretch>
            <a:fillRect/>
          </a:stretch>
        </p:blipFill>
        <p:spPr>
          <a:xfrm>
            <a:off x="208819" y="2495954"/>
            <a:ext cx="5334000" cy="293289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5D6CCA4-EA74-440E-98ED-D0C48F0FE4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52851" y="3408406"/>
            <a:ext cx="2743200"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3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5080"/>
            <a:ext cx="5410200" cy="990600"/>
          </a:xfrm>
        </p:spPr>
        <p:txBody>
          <a:bodyPr>
            <a:normAutofit fontScale="90000"/>
          </a:bodyPr>
          <a:lstStyle/>
          <a:p>
            <a:pPr>
              <a:defRPr/>
            </a:pPr>
            <a:r>
              <a:rPr lang="en-US" sz="2000" dirty="0"/>
              <a:t>Utility Programs</a:t>
            </a:r>
            <a:br>
              <a:rPr lang="en-US" sz="2000" dirty="0"/>
            </a:br>
            <a:r>
              <a:rPr lang="en-US" sz="2400" dirty="0"/>
              <a:t>Windows Administrative Utilities (1 of 3)</a:t>
            </a:r>
            <a:br>
              <a:rPr lang="en-US" sz="2400" dirty="0"/>
            </a:br>
            <a:r>
              <a:rPr lang="en-US" sz="1600" dirty="0"/>
              <a:t>(Objective 5.10)</a:t>
            </a:r>
            <a:endParaRPr lang="en-US" sz="2000" dirty="0"/>
          </a:p>
        </p:txBody>
      </p:sp>
      <p:sp>
        <p:nvSpPr>
          <p:cNvPr id="189444" name="Rectangle 4"/>
          <p:cNvSpPr>
            <a:spLocks noGrp="1" noChangeArrowheads="1"/>
          </p:cNvSpPr>
          <p:nvPr>
            <p:ph idx="1"/>
          </p:nvPr>
        </p:nvSpPr>
        <p:spPr>
          <a:xfrm>
            <a:off x="-152400" y="1032750"/>
            <a:ext cx="3949700" cy="2133599"/>
          </a:xfrm>
        </p:spPr>
        <p:txBody>
          <a:bodyPr>
            <a:normAutofit/>
          </a:bodyPr>
          <a:lstStyle/>
          <a:p>
            <a:pPr>
              <a:spcBef>
                <a:spcPts val="0"/>
              </a:spcBef>
              <a:spcAft>
                <a:spcPts val="1800"/>
              </a:spcAft>
            </a:pPr>
            <a:r>
              <a:rPr lang="en-US" sz="1800" dirty="0"/>
              <a:t>System Performance Utilities</a:t>
            </a:r>
          </a:p>
          <a:p>
            <a:pPr lvl="1">
              <a:spcBef>
                <a:spcPts val="0"/>
              </a:spcBef>
              <a:spcAft>
                <a:spcPts val="1800"/>
              </a:spcAft>
            </a:pPr>
            <a:r>
              <a:rPr lang="en-US" sz="1600" dirty="0">
                <a:effectLst/>
              </a:rPr>
              <a:t>Disk </a:t>
            </a:r>
            <a:r>
              <a:rPr lang="en-US" sz="1600" dirty="0"/>
              <a:t>Cleanup</a:t>
            </a:r>
            <a:r>
              <a:rPr lang="en-US" sz="1600" dirty="0">
                <a:effectLst/>
              </a:rPr>
              <a:t> </a:t>
            </a:r>
            <a:endParaRPr lang="en-US" sz="1600" dirty="0"/>
          </a:p>
          <a:p>
            <a:pPr lvl="1">
              <a:spcBef>
                <a:spcPts val="0"/>
              </a:spcBef>
              <a:spcAft>
                <a:spcPts val="1800"/>
              </a:spcAft>
            </a:pPr>
            <a:r>
              <a:rPr lang="en-US" sz="1600" dirty="0"/>
              <a:t>Task Manager</a:t>
            </a:r>
          </a:p>
          <a:p>
            <a:pPr lvl="1">
              <a:spcBef>
                <a:spcPts val="0"/>
              </a:spcBef>
              <a:spcAft>
                <a:spcPts val="1800"/>
              </a:spcAft>
            </a:pPr>
            <a:r>
              <a:rPr lang="en-US" sz="1600" dirty="0"/>
              <a:t>Disk Defragmenter</a:t>
            </a:r>
          </a:p>
        </p:txBody>
      </p:sp>
      <p:pic>
        <p:nvPicPr>
          <p:cNvPr id="4" name="Picture 3" descr="Disk cleanup for HP (c:) reads, You can use Disk Cleanup to free up to 1.11 GB of disk space on HP (C:), with a callout reading, Total space possible to be freed. The Files to delete box shows Temporary Internet Files selected, with its description below the box, the callout reading, Description of folder contents. A callout points to Total amount of disk space you gain, and reads, Space freed with the selections made.">
            <a:extLst>
              <a:ext uri="{FF2B5EF4-FFF2-40B4-BE49-F238E27FC236}">
                <a16:creationId xmlns:a16="http://schemas.microsoft.com/office/drawing/2014/main" id="{532B6984-1C7B-4FA7-9BCE-D8DF824491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708" y="791146"/>
            <a:ext cx="5769292" cy="5000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49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0"/>
            <a:ext cx="8686800" cy="1066800"/>
          </a:xfrm>
        </p:spPr>
        <p:txBody>
          <a:bodyPr>
            <a:noAutofit/>
          </a:bodyPr>
          <a:lstStyle/>
          <a:p>
            <a:pPr>
              <a:defRPr/>
            </a:pPr>
            <a:r>
              <a:rPr lang="en-US" sz="2400" dirty="0"/>
              <a:t>Operating System Fundamentals</a:t>
            </a:r>
            <a:br>
              <a:rPr lang="en-US" sz="2400" dirty="0"/>
            </a:br>
            <a:r>
              <a:rPr lang="en-US" dirty="0"/>
              <a:t>Operating System Basics (1 of 3)</a:t>
            </a:r>
            <a:br>
              <a:rPr lang="en-US" dirty="0"/>
            </a:br>
            <a:r>
              <a:rPr lang="en-US" sz="1600" dirty="0"/>
              <a:t>(Objective 5.1)</a:t>
            </a:r>
            <a:endParaRPr lang="en-US" sz="2400" dirty="0"/>
          </a:p>
        </p:txBody>
      </p:sp>
      <p:sp>
        <p:nvSpPr>
          <p:cNvPr id="67587" name="Rectangle 3"/>
          <p:cNvSpPr>
            <a:spLocks noGrp="1" noChangeArrowheads="1"/>
          </p:cNvSpPr>
          <p:nvPr>
            <p:ph idx="1"/>
          </p:nvPr>
        </p:nvSpPr>
        <p:spPr>
          <a:xfrm>
            <a:off x="105321" y="1066800"/>
            <a:ext cx="5236029" cy="2209800"/>
          </a:xfrm>
        </p:spPr>
        <p:txBody>
          <a:bodyPr>
            <a:normAutofit/>
          </a:bodyPr>
          <a:lstStyle/>
          <a:p>
            <a:pPr>
              <a:spcBef>
                <a:spcPts val="0"/>
              </a:spcBef>
            </a:pPr>
            <a:r>
              <a:rPr lang="en-US" sz="1800" dirty="0"/>
              <a:t>Operating system basics</a:t>
            </a:r>
          </a:p>
          <a:p>
            <a:pPr lvl="1">
              <a:spcBef>
                <a:spcPts val="0"/>
              </a:spcBef>
            </a:pPr>
            <a:r>
              <a:rPr lang="en-US" sz="1600" dirty="0"/>
              <a:t>Operating system</a:t>
            </a:r>
          </a:p>
          <a:p>
            <a:pPr lvl="1">
              <a:spcBef>
                <a:spcPts val="0"/>
              </a:spcBef>
            </a:pPr>
            <a:r>
              <a:rPr lang="en-US" sz="1600" dirty="0"/>
              <a:t>Utility programs</a:t>
            </a:r>
          </a:p>
          <a:p>
            <a:pPr lvl="1">
              <a:spcBef>
                <a:spcPts val="0"/>
              </a:spcBef>
            </a:pPr>
            <a:endParaRPr lang="en-US" sz="1050" dirty="0"/>
          </a:p>
          <a:p>
            <a:pPr>
              <a:spcBef>
                <a:spcPts val="0"/>
              </a:spcBef>
            </a:pPr>
            <a:r>
              <a:rPr lang="en-US" sz="1800" dirty="0"/>
              <a:t>Operating system functions</a:t>
            </a:r>
          </a:p>
          <a:p>
            <a:pPr lvl="1">
              <a:spcBef>
                <a:spcPts val="0"/>
              </a:spcBef>
            </a:pPr>
            <a:r>
              <a:rPr lang="en-US" sz="1600" dirty="0"/>
              <a:t>Manages computer’s hardware</a:t>
            </a:r>
          </a:p>
          <a:p>
            <a:pPr lvl="1">
              <a:spcBef>
                <a:spcPts val="0"/>
              </a:spcBef>
            </a:pPr>
            <a:r>
              <a:rPr lang="en-US" sz="1600" dirty="0"/>
              <a:t>Allows application software to work with CPU</a:t>
            </a:r>
          </a:p>
          <a:p>
            <a:pPr lvl="1">
              <a:spcBef>
                <a:spcPts val="0"/>
              </a:spcBef>
            </a:pPr>
            <a:r>
              <a:rPr lang="en-US" sz="1600" dirty="0"/>
              <a:t>Manage, schedule, coordinate tasks</a:t>
            </a:r>
          </a:p>
        </p:txBody>
      </p:sp>
      <p:pic>
        <p:nvPicPr>
          <p:cNvPr id="2" name="Picture 1">
            <a:extLst>
              <a:ext uri="{FF2B5EF4-FFF2-40B4-BE49-F238E27FC236}">
                <a16:creationId xmlns:a16="http://schemas.microsoft.com/office/drawing/2014/main" id="{4428F134-B410-40C0-BB93-650F02F8C54C}"/>
              </a:ext>
            </a:extLst>
          </p:cNvPr>
          <p:cNvPicPr>
            <a:picLocks noChangeAspect="1"/>
          </p:cNvPicPr>
          <p:nvPr/>
        </p:nvPicPr>
        <p:blipFill>
          <a:blip r:embed="rId3"/>
          <a:stretch>
            <a:fillRect/>
          </a:stretch>
        </p:blipFill>
        <p:spPr>
          <a:xfrm>
            <a:off x="6172200" y="152400"/>
            <a:ext cx="2521950" cy="610453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5F5D9CD-1CBF-4417-B5B1-D65079F7B4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45129" y="1570648"/>
            <a:ext cx="5029200" cy="3268038"/>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E9994DA-09DF-445A-9D1C-C680EF0CDEF3}"/>
              </a:ext>
            </a:extLst>
          </p:cNvPr>
          <p:cNvPicPr>
            <a:picLocks noChangeAspect="1"/>
          </p:cNvPicPr>
          <p:nvPr/>
        </p:nvPicPr>
        <p:blipFill>
          <a:blip r:embed="rId5"/>
          <a:stretch>
            <a:fillRect/>
          </a:stretch>
        </p:blipFill>
        <p:spPr>
          <a:xfrm>
            <a:off x="314325" y="3248025"/>
            <a:ext cx="4953000" cy="3449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idx="1"/>
          </p:nvPr>
        </p:nvSpPr>
        <p:spPr>
          <a:xfrm>
            <a:off x="0" y="1143000"/>
            <a:ext cx="2971800" cy="1752600"/>
          </a:xfrm>
        </p:spPr>
        <p:txBody>
          <a:bodyPr>
            <a:normAutofit/>
          </a:bodyPr>
          <a:lstStyle/>
          <a:p>
            <a:pPr>
              <a:spcBef>
                <a:spcPts val="0"/>
              </a:spcBef>
            </a:pPr>
            <a:r>
              <a:rPr lang="en-US" sz="1800" dirty="0"/>
              <a:t>File and System </a:t>
            </a:r>
          </a:p>
          <a:p>
            <a:pPr marL="101600" indent="0">
              <a:spcBef>
                <a:spcPts val="0"/>
              </a:spcBef>
              <a:buNone/>
            </a:pPr>
            <a:r>
              <a:rPr lang="en-US" sz="1800" dirty="0"/>
              <a:t>   Backup Utilities</a:t>
            </a:r>
          </a:p>
          <a:p>
            <a:pPr marL="101600" indent="0">
              <a:spcBef>
                <a:spcPts val="0"/>
              </a:spcBef>
              <a:buNone/>
            </a:pPr>
            <a:endParaRPr lang="en-US" sz="1800" dirty="0"/>
          </a:p>
          <a:p>
            <a:pPr lvl="1">
              <a:spcBef>
                <a:spcPts val="0"/>
              </a:spcBef>
              <a:spcAft>
                <a:spcPts val="1800"/>
              </a:spcAft>
            </a:pPr>
            <a:r>
              <a:rPr lang="en-US" sz="1600" dirty="0">
                <a:effectLst/>
              </a:rPr>
              <a:t>File History</a:t>
            </a:r>
          </a:p>
          <a:p>
            <a:pPr lvl="1">
              <a:spcBef>
                <a:spcPts val="0"/>
              </a:spcBef>
              <a:spcAft>
                <a:spcPts val="1800"/>
              </a:spcAft>
            </a:pPr>
            <a:r>
              <a:rPr lang="en-US" sz="1600" dirty="0"/>
              <a:t>System Restore</a:t>
            </a:r>
          </a:p>
        </p:txBody>
      </p:sp>
      <p:pic>
        <p:nvPicPr>
          <p:cNvPr id="4" name="Picture 3" descr="A callout reads, To modify backup settings, click More options. The Backup options show Overview, Back up my files with Every hour (default) selected, Keep my backups with Forever (default) selected.">
            <a:extLst>
              <a:ext uri="{FF2B5EF4-FFF2-40B4-BE49-F238E27FC236}">
                <a16:creationId xmlns:a16="http://schemas.microsoft.com/office/drawing/2014/main" id="{CD0CEEAF-9F8C-4748-B2B8-D6A898A0E7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4200" y="838200"/>
            <a:ext cx="5847305" cy="5828071"/>
          </a:xfrm>
          <a:prstGeom prst="rect">
            <a:avLst/>
          </a:prstGeom>
          <a:ln>
            <a:noFill/>
          </a:ln>
          <a:effectLst>
            <a:outerShdw blurRad="292100" dist="139700" dir="2700000" algn="tl" rotWithShape="0">
              <a:srgbClr val="333333">
                <a:alpha val="65000"/>
              </a:srgbClr>
            </a:outerShdw>
          </a:effectLst>
        </p:spPr>
      </p:pic>
      <p:sp>
        <p:nvSpPr>
          <p:cNvPr id="7" name="Rectangle 2">
            <a:extLst>
              <a:ext uri="{FF2B5EF4-FFF2-40B4-BE49-F238E27FC236}">
                <a16:creationId xmlns:a16="http://schemas.microsoft.com/office/drawing/2014/main" id="{F52A9A09-C667-4C8F-8DF7-16B37E717737}"/>
              </a:ext>
            </a:extLst>
          </p:cNvPr>
          <p:cNvSpPr>
            <a:spLocks noGrp="1" noChangeArrowheads="1"/>
          </p:cNvSpPr>
          <p:nvPr>
            <p:ph type="title"/>
          </p:nvPr>
        </p:nvSpPr>
        <p:spPr>
          <a:xfrm>
            <a:off x="0" y="5080"/>
            <a:ext cx="5410200" cy="990600"/>
          </a:xfrm>
        </p:spPr>
        <p:txBody>
          <a:bodyPr>
            <a:normAutofit fontScale="90000"/>
          </a:bodyPr>
          <a:lstStyle/>
          <a:p>
            <a:pPr>
              <a:defRPr/>
            </a:pPr>
            <a:r>
              <a:rPr lang="en-US" sz="2000" dirty="0"/>
              <a:t>Utility Programs</a:t>
            </a:r>
            <a:br>
              <a:rPr lang="en-US" sz="2000" dirty="0"/>
            </a:br>
            <a:r>
              <a:rPr lang="en-US" sz="2400" dirty="0"/>
              <a:t>Windows Administrative Utilities (2 of 3)</a:t>
            </a:r>
            <a:br>
              <a:rPr lang="en-US" sz="2400" dirty="0"/>
            </a:br>
            <a:r>
              <a:rPr lang="en-US" sz="1600" dirty="0"/>
              <a:t>(Objective 5.10)</a:t>
            </a:r>
            <a:endParaRPr lang="en-US" sz="2000" dirty="0"/>
          </a:p>
        </p:txBody>
      </p:sp>
    </p:spTree>
    <p:extLst>
      <p:ext uri="{BB962C8B-B14F-4D97-AF65-F5344CB8AC3E}">
        <p14:creationId xmlns:p14="http://schemas.microsoft.com/office/powerpoint/2010/main" val="5282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152400" y="408395"/>
            <a:ext cx="8229600" cy="897709"/>
          </a:xfrm>
        </p:spPr>
        <p:txBody>
          <a:bodyPr>
            <a:normAutofit/>
          </a:bodyPr>
          <a:lstStyle/>
          <a:p>
            <a:pPr>
              <a:spcBef>
                <a:spcPts val="0"/>
              </a:spcBef>
              <a:spcAft>
                <a:spcPts val="600"/>
              </a:spcAft>
            </a:pPr>
            <a:r>
              <a:rPr lang="en-US" sz="1800" dirty="0"/>
              <a:t>Accessibility Utilities</a:t>
            </a:r>
          </a:p>
          <a:p>
            <a:pPr lvl="1">
              <a:spcBef>
                <a:spcPts val="0"/>
              </a:spcBef>
              <a:spcAft>
                <a:spcPts val="600"/>
              </a:spcAft>
            </a:pPr>
            <a:r>
              <a:rPr lang="en-US" sz="1600" dirty="0"/>
              <a:t>Designed for users with special needs</a:t>
            </a:r>
            <a:endParaRPr lang="en-US" sz="1600" dirty="0">
              <a:effectLst/>
            </a:endParaRPr>
          </a:p>
        </p:txBody>
      </p:sp>
      <p:sp>
        <p:nvSpPr>
          <p:cNvPr id="122885" name="Rectangle 6"/>
          <p:cNvSpPr>
            <a:spLocks noChangeArrowheads="1"/>
          </p:cNvSpPr>
          <p:nvPr/>
        </p:nvSpPr>
        <p:spPr bwMode="auto">
          <a:xfrm>
            <a:off x="4479636" y="707209"/>
            <a:ext cx="184731" cy="300082"/>
          </a:xfrm>
          <a:prstGeom prst="rect">
            <a:avLst/>
          </a:prstGeom>
          <a:noFill/>
          <a:ln w="9525" algn="ctr">
            <a:noFill/>
            <a:miter lim="800000"/>
            <a:headEnd/>
            <a:tailEnd/>
          </a:ln>
        </p:spPr>
        <p:txBody>
          <a:bodyPr wrap="none" anchor="ctr">
            <a:spAutoFit/>
          </a:bodyPr>
          <a:lstStyle/>
          <a:p>
            <a:pPr algn="ctr"/>
            <a:endParaRPr lang="en-US" sz="1350" dirty="0"/>
          </a:p>
        </p:txBody>
      </p:sp>
      <p:sp>
        <p:nvSpPr>
          <p:cNvPr id="122887" name="Rectangle 8"/>
          <p:cNvSpPr>
            <a:spLocks noChangeArrowheads="1"/>
          </p:cNvSpPr>
          <p:nvPr/>
        </p:nvSpPr>
        <p:spPr bwMode="auto">
          <a:xfrm>
            <a:off x="4479636" y="707209"/>
            <a:ext cx="184731" cy="300082"/>
          </a:xfrm>
          <a:prstGeom prst="rect">
            <a:avLst/>
          </a:prstGeom>
          <a:noFill/>
          <a:ln w="9525" algn="ctr">
            <a:noFill/>
            <a:miter lim="800000"/>
            <a:headEnd/>
            <a:tailEnd/>
          </a:ln>
        </p:spPr>
        <p:txBody>
          <a:bodyPr wrap="none" anchor="ctr">
            <a:spAutoFit/>
          </a:bodyPr>
          <a:lstStyle/>
          <a:p>
            <a:pPr algn="ctr"/>
            <a:endParaRPr lang="en-US" sz="1350" dirty="0"/>
          </a:p>
        </p:txBody>
      </p:sp>
      <p:pic>
        <p:nvPicPr>
          <p:cNvPr id="4" name="Picture 3" descr="A table shows the Windows ease of access tools.">
            <a:extLst>
              <a:ext uri="{FF2B5EF4-FFF2-40B4-BE49-F238E27FC236}">
                <a16:creationId xmlns:a16="http://schemas.microsoft.com/office/drawing/2014/main" id="{6DF7DBFB-B6EE-4E05-B168-1E9EA6201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617" y="1143000"/>
            <a:ext cx="8276765" cy="4572000"/>
          </a:xfrm>
          <a:prstGeom prst="rect">
            <a:avLst/>
          </a:prstGeom>
          <a:ln>
            <a:noFill/>
          </a:ln>
          <a:effectLst>
            <a:outerShdw blurRad="292100" dist="139700" dir="2700000" algn="tl" rotWithShape="0">
              <a:srgbClr val="333333">
                <a:alpha val="65000"/>
              </a:srgbClr>
            </a:outerShdw>
          </a:effectLst>
        </p:spPr>
      </p:pic>
      <p:sp>
        <p:nvSpPr>
          <p:cNvPr id="10" name="Rectangle 2">
            <a:extLst>
              <a:ext uri="{FF2B5EF4-FFF2-40B4-BE49-F238E27FC236}">
                <a16:creationId xmlns:a16="http://schemas.microsoft.com/office/drawing/2014/main" id="{EF4B1875-21ED-4F69-BE3A-CBA380EC53DA}"/>
              </a:ext>
            </a:extLst>
          </p:cNvPr>
          <p:cNvSpPr>
            <a:spLocks noGrp="1" noChangeArrowheads="1"/>
          </p:cNvSpPr>
          <p:nvPr>
            <p:ph type="title"/>
          </p:nvPr>
        </p:nvSpPr>
        <p:spPr>
          <a:xfrm>
            <a:off x="0" y="5081"/>
            <a:ext cx="8839200" cy="452120"/>
          </a:xfrm>
        </p:spPr>
        <p:txBody>
          <a:bodyPr>
            <a:normAutofit fontScale="90000"/>
          </a:bodyPr>
          <a:lstStyle/>
          <a:p>
            <a:pPr>
              <a:defRPr/>
            </a:pPr>
            <a:r>
              <a:rPr lang="en-US" sz="2000" dirty="0"/>
              <a:t>Utility Programs </a:t>
            </a:r>
            <a:r>
              <a:rPr lang="en-US" sz="2400" dirty="0"/>
              <a:t>Windows Administrative Utilities (3 of 3) </a:t>
            </a:r>
            <a:r>
              <a:rPr lang="en-US" sz="1600" dirty="0"/>
              <a:t>(Objective 5.10)</a:t>
            </a:r>
            <a:endParaRPr lang="en-US" sz="2000" dirty="0"/>
          </a:p>
        </p:txBody>
      </p:sp>
    </p:spTree>
    <p:extLst>
      <p:ext uri="{BB962C8B-B14F-4D97-AF65-F5344CB8AC3E}">
        <p14:creationId xmlns:p14="http://schemas.microsoft.com/office/powerpoint/2010/main" val="2956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fontScale="90000"/>
          </a:bodyPr>
          <a:lstStyle/>
          <a:p>
            <a:r>
              <a:rPr lang="en-US" sz="5400" dirty="0">
                <a:solidFill>
                  <a:schemeClr val="tx1"/>
                </a:solidFill>
                <a:latin typeface="Arial Narrow" panose="020B0606020202030204" pitchFamily="34" charset="0"/>
              </a:rPr>
              <a:t>Questions</a:t>
            </a: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1525" dirty="0"/>
              <a:t>?</a:t>
            </a:r>
          </a:p>
        </p:txBody>
      </p:sp>
      <p:cxnSp>
        <p:nvCxnSpPr>
          <p:cNvPr id="7" name="Straight Connector 6"/>
          <p:cNvCxnSpPr/>
          <p:nvPr/>
        </p:nvCxnSpPr>
        <p:spPr>
          <a:xfrm>
            <a:off x="3175931" y="4955458"/>
            <a:ext cx="54352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31302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4637" y="3463291"/>
            <a:ext cx="4883561" cy="21088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45628" y="1217404"/>
            <a:ext cx="8211854" cy="994172"/>
          </a:xfrm>
          <a:noFill/>
        </p:spPr>
        <p:txBody>
          <a:bodyPr>
            <a:normAutofit fontScale="90000"/>
          </a:bodyPr>
          <a:lstStyle/>
          <a:p>
            <a:r>
              <a:rPr lang="en-US" sz="5400" dirty="0">
                <a:solidFill>
                  <a:schemeClr val="tx1"/>
                </a:solidFill>
                <a:latin typeface="Arial Narrow" panose="020B0606020202030204" pitchFamily="34" charset="0"/>
              </a:rPr>
              <a:t>Copyright</a:t>
            </a:r>
          </a:p>
        </p:txBody>
      </p:sp>
      <p:cxnSp>
        <p:nvCxnSpPr>
          <p:cNvPr id="7" name="Straight Connector 6"/>
          <p:cNvCxnSpPr/>
          <p:nvPr/>
        </p:nvCxnSpPr>
        <p:spPr>
          <a:xfrm>
            <a:off x="3069121" y="1819582"/>
            <a:ext cx="543528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508432" y="2166169"/>
            <a:ext cx="7995973"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1"/>
          <p:cNvPicPr>
            <a:picLocks noChangeAspect="1" noChangeArrowheads="1"/>
          </p:cNvPicPr>
          <p:nvPr/>
        </p:nvPicPr>
        <p:blipFill>
          <a:blip r:embed="rId3" cstate="print"/>
          <a:srcRect/>
          <a:stretch>
            <a:fillRect/>
          </a:stretch>
        </p:blipFill>
        <p:spPr bwMode="auto">
          <a:xfrm>
            <a:off x="1856797" y="3679085"/>
            <a:ext cx="5299242" cy="1694618"/>
          </a:xfrm>
          <a:prstGeom prst="rect">
            <a:avLst/>
          </a:prstGeom>
          <a:ln>
            <a:noFill/>
          </a:ln>
          <a:effectLst>
            <a:outerShdw blurRad="292100" dist="139700" dir="2700000" algn="tl" rotWithShape="0">
              <a:srgbClr val="333333">
                <a:alpha val="65000"/>
              </a:srgbClr>
            </a:outerShdw>
          </a:effectLst>
        </p:spPr>
      </p:pic>
      <p:sp>
        <p:nvSpPr>
          <p:cNvPr id="9" name="TextBox 6"/>
          <p:cNvSpPr txBox="1">
            <a:spLocks noChangeArrowheads="1"/>
          </p:cNvSpPr>
          <p:nvPr/>
        </p:nvSpPr>
        <p:spPr bwMode="auto">
          <a:xfrm>
            <a:off x="773442" y="2421761"/>
            <a:ext cx="7627608" cy="1131079"/>
          </a:xfrm>
          <a:prstGeom prst="rect">
            <a:avLst/>
          </a:prstGeom>
          <a:solidFill>
            <a:schemeClr val="bg1">
              <a:alpha val="15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sz="1350" dirty="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sz="1350" dirty="0"/>
          </a:p>
        </p:txBody>
      </p:sp>
    </p:spTree>
    <p:extLst>
      <p:ext uri="{BB962C8B-B14F-4D97-AF65-F5344CB8AC3E}">
        <p14:creationId xmlns:p14="http://schemas.microsoft.com/office/powerpoint/2010/main" val="222968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76200" y="457200"/>
            <a:ext cx="4800600" cy="1600200"/>
          </a:xfrm>
        </p:spPr>
        <p:txBody>
          <a:bodyPr>
            <a:normAutofit/>
          </a:bodyPr>
          <a:lstStyle/>
          <a:p>
            <a:pPr>
              <a:spcBef>
                <a:spcPts val="0"/>
              </a:spcBef>
            </a:pPr>
            <a:r>
              <a:rPr lang="en-US" sz="1600" dirty="0"/>
              <a:t>User Interface</a:t>
            </a:r>
          </a:p>
          <a:p>
            <a:pPr lvl="1">
              <a:spcBef>
                <a:spcPts val="0"/>
              </a:spcBef>
            </a:pPr>
            <a:r>
              <a:rPr lang="en-US" sz="1400" dirty="0"/>
              <a:t>How user interacts with computer</a:t>
            </a:r>
          </a:p>
          <a:p>
            <a:pPr lvl="1">
              <a:spcBef>
                <a:spcPts val="0"/>
              </a:spcBef>
            </a:pPr>
            <a:r>
              <a:rPr lang="en-US" sz="1400" dirty="0"/>
              <a:t>Desktop, icons, and menus</a:t>
            </a:r>
          </a:p>
          <a:p>
            <a:pPr lvl="1">
              <a:spcBef>
                <a:spcPts val="0"/>
              </a:spcBef>
            </a:pPr>
            <a:endParaRPr lang="en-US" sz="1400" dirty="0"/>
          </a:p>
          <a:p>
            <a:pPr>
              <a:spcBef>
                <a:spcPts val="0"/>
              </a:spcBef>
            </a:pPr>
            <a:r>
              <a:rPr lang="en-US" sz="1600" dirty="0"/>
              <a:t>Multitask</a:t>
            </a:r>
          </a:p>
          <a:p>
            <a:pPr lvl="1">
              <a:spcBef>
                <a:spcPts val="0"/>
              </a:spcBef>
            </a:pPr>
            <a:r>
              <a:rPr lang="en-US" sz="1400" dirty="0"/>
              <a:t>Perform more than one process at a time</a:t>
            </a:r>
          </a:p>
        </p:txBody>
      </p:sp>
      <p:sp>
        <p:nvSpPr>
          <p:cNvPr id="6" name="Rectangle 2">
            <a:extLst>
              <a:ext uri="{FF2B5EF4-FFF2-40B4-BE49-F238E27FC236}">
                <a16:creationId xmlns:a16="http://schemas.microsoft.com/office/drawing/2014/main" id="{2F134241-89CD-4CD0-913F-E13E72CEED81}"/>
              </a:ext>
            </a:extLst>
          </p:cNvPr>
          <p:cNvSpPr txBox="1">
            <a:spLocks noChangeArrowheads="1"/>
          </p:cNvSpPr>
          <p:nvPr/>
        </p:nvSpPr>
        <p:spPr>
          <a:xfrm>
            <a:off x="0" y="0"/>
            <a:ext cx="9144000" cy="4572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US" sz="2000" dirty="0"/>
              <a:t>Operating System Fundamentals Operating System Basics (2 of 3) </a:t>
            </a:r>
            <a:r>
              <a:rPr lang="en-US" sz="1400" dirty="0"/>
              <a:t>(Objective 5.1)</a:t>
            </a:r>
            <a:endParaRPr lang="en-US" sz="2000" dirty="0"/>
          </a:p>
        </p:txBody>
      </p:sp>
      <p:pic>
        <p:nvPicPr>
          <p:cNvPr id="4" name="Picture 3">
            <a:extLst>
              <a:ext uri="{FF2B5EF4-FFF2-40B4-BE49-F238E27FC236}">
                <a16:creationId xmlns:a16="http://schemas.microsoft.com/office/drawing/2014/main" id="{123361A4-411F-4C6A-B930-B749643F5460}"/>
              </a:ext>
            </a:extLst>
          </p:cNvPr>
          <p:cNvPicPr>
            <a:picLocks noChangeAspect="1"/>
          </p:cNvPicPr>
          <p:nvPr/>
        </p:nvPicPr>
        <p:blipFill>
          <a:blip r:embed="rId3"/>
          <a:stretch>
            <a:fillRect/>
          </a:stretch>
        </p:blipFill>
        <p:spPr>
          <a:xfrm>
            <a:off x="6665121" y="457200"/>
            <a:ext cx="2285290" cy="3390675"/>
          </a:xfrm>
          <a:prstGeom prst="rect">
            <a:avLst/>
          </a:prstGeom>
        </p:spPr>
      </p:pic>
      <p:pic>
        <p:nvPicPr>
          <p:cNvPr id="5" name="Picture 4">
            <a:extLst>
              <a:ext uri="{FF2B5EF4-FFF2-40B4-BE49-F238E27FC236}">
                <a16:creationId xmlns:a16="http://schemas.microsoft.com/office/drawing/2014/main" id="{347E9C95-6CA2-417C-895D-2898B562EB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 y="2094470"/>
            <a:ext cx="5310188" cy="2971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6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0" y="362465"/>
            <a:ext cx="4800600" cy="762000"/>
          </a:xfrm>
        </p:spPr>
        <p:txBody>
          <a:bodyPr>
            <a:normAutofit/>
          </a:bodyPr>
          <a:lstStyle/>
          <a:p>
            <a:pPr>
              <a:spcBef>
                <a:spcPts val="0"/>
              </a:spcBef>
            </a:pPr>
            <a:r>
              <a:rPr lang="en-US" sz="1600" dirty="0"/>
              <a:t>Utility Program</a:t>
            </a:r>
          </a:p>
          <a:p>
            <a:pPr lvl="1">
              <a:spcBef>
                <a:spcPts val="0"/>
              </a:spcBef>
            </a:pPr>
            <a:r>
              <a:rPr lang="en-US" sz="1400" dirty="0"/>
              <a:t>Performs general housekeeping tasks</a:t>
            </a:r>
          </a:p>
        </p:txBody>
      </p:sp>
      <p:sp>
        <p:nvSpPr>
          <p:cNvPr id="6" name="Rectangle 2">
            <a:extLst>
              <a:ext uri="{FF2B5EF4-FFF2-40B4-BE49-F238E27FC236}">
                <a16:creationId xmlns:a16="http://schemas.microsoft.com/office/drawing/2014/main" id="{2F134241-89CD-4CD0-913F-E13E72CEED81}"/>
              </a:ext>
            </a:extLst>
          </p:cNvPr>
          <p:cNvSpPr txBox="1">
            <a:spLocks noChangeArrowheads="1"/>
          </p:cNvSpPr>
          <p:nvPr/>
        </p:nvSpPr>
        <p:spPr>
          <a:xfrm>
            <a:off x="0" y="-18535"/>
            <a:ext cx="8686800" cy="3810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
                <a:srgbClr val="007FA3"/>
              </a:buClr>
              <a:buFont typeface="Times New Roman"/>
              <a:buNone/>
              <a:defRPr sz="28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US" sz="2000" dirty="0"/>
              <a:t>Operating System Fundamentals Operating System Basics (2 of 3) </a:t>
            </a:r>
            <a:r>
              <a:rPr lang="en-US" sz="1400" dirty="0"/>
              <a:t>(Objective 5.1)</a:t>
            </a:r>
            <a:endParaRPr lang="en-US" sz="2000" dirty="0"/>
          </a:p>
        </p:txBody>
      </p:sp>
      <p:pic>
        <p:nvPicPr>
          <p:cNvPr id="3" name="Picture 2">
            <a:extLst>
              <a:ext uri="{FF2B5EF4-FFF2-40B4-BE49-F238E27FC236}">
                <a16:creationId xmlns:a16="http://schemas.microsoft.com/office/drawing/2014/main" id="{73900DFF-AC1C-4B25-BA0B-9C1301212B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9788"/>
          <a:stretch/>
        </p:blipFill>
        <p:spPr>
          <a:xfrm>
            <a:off x="1733550" y="990600"/>
            <a:ext cx="567690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56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table shows common operating systems.">
            <a:extLst>
              <a:ext uri="{FF2B5EF4-FFF2-40B4-BE49-F238E27FC236}">
                <a16:creationId xmlns:a16="http://schemas.microsoft.com/office/drawing/2014/main" id="{8975CA38-B96D-4F65-808A-CA600D9985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3" y="395416"/>
            <a:ext cx="9012554" cy="4114800"/>
          </a:xfrm>
          <a:prstGeom prst="rect">
            <a:avLst/>
          </a:prstGeom>
        </p:spPr>
      </p:pic>
      <p:sp>
        <p:nvSpPr>
          <p:cNvPr id="6" name="Rectangle 2">
            <a:extLst>
              <a:ext uri="{FF2B5EF4-FFF2-40B4-BE49-F238E27FC236}">
                <a16:creationId xmlns:a16="http://schemas.microsoft.com/office/drawing/2014/main" id="{7F8E2AB9-C914-473F-99A0-E5BDAF70FFB8}"/>
              </a:ext>
            </a:extLst>
          </p:cNvPr>
          <p:cNvSpPr>
            <a:spLocks noGrp="1" noChangeArrowheads="1"/>
          </p:cNvSpPr>
          <p:nvPr>
            <p:ph type="title"/>
          </p:nvPr>
        </p:nvSpPr>
        <p:spPr>
          <a:xfrm>
            <a:off x="228600" y="0"/>
            <a:ext cx="8686800" cy="381000"/>
          </a:xfrm>
        </p:spPr>
        <p:txBody>
          <a:bodyPr>
            <a:noAutofit/>
          </a:bodyPr>
          <a:lstStyle/>
          <a:p>
            <a:pPr>
              <a:defRPr/>
            </a:pPr>
            <a:r>
              <a:rPr lang="en-US" sz="2000" dirty="0"/>
              <a:t>Operating System Fundamentals Operating System Basics (3 of 3)</a:t>
            </a:r>
            <a:r>
              <a:rPr lang="en-US" sz="2400" dirty="0"/>
              <a:t> </a:t>
            </a:r>
            <a:r>
              <a:rPr lang="en-US" sz="1400" dirty="0"/>
              <a:t>(Objective 5.1)</a:t>
            </a:r>
            <a:endParaRPr lang="en-US" sz="2000" dirty="0"/>
          </a:p>
        </p:txBody>
      </p:sp>
    </p:spTree>
    <p:extLst>
      <p:ext uri="{BB962C8B-B14F-4D97-AF65-F5344CB8AC3E}">
        <p14:creationId xmlns:p14="http://schemas.microsoft.com/office/powerpoint/2010/main" val="398512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B1FD5-75AA-40BF-86C5-793FF5DBD16C}"/>
              </a:ext>
            </a:extLst>
          </p:cNvPr>
          <p:cNvPicPr>
            <a:picLocks noChangeAspect="1"/>
          </p:cNvPicPr>
          <p:nvPr/>
        </p:nvPicPr>
        <p:blipFill>
          <a:blip r:embed="rId3"/>
          <a:stretch>
            <a:fillRect/>
          </a:stretch>
        </p:blipFill>
        <p:spPr>
          <a:xfrm>
            <a:off x="1828800" y="773176"/>
            <a:ext cx="7181461" cy="4691888"/>
          </a:xfrm>
          <a:prstGeom prst="rect">
            <a:avLst/>
          </a:prstGeom>
        </p:spPr>
      </p:pic>
      <p:sp>
        <p:nvSpPr>
          <p:cNvPr id="5" name="Title 4"/>
          <p:cNvSpPr>
            <a:spLocks noGrp="1"/>
          </p:cNvSpPr>
          <p:nvPr>
            <p:ph type="title"/>
          </p:nvPr>
        </p:nvSpPr>
        <p:spPr>
          <a:xfrm>
            <a:off x="-17780" y="-71120"/>
            <a:ext cx="8610600" cy="756920"/>
          </a:xfrm>
        </p:spPr>
        <p:txBody>
          <a:bodyPr>
            <a:noAutofit/>
          </a:bodyPr>
          <a:lstStyle/>
          <a:p>
            <a:r>
              <a:rPr lang="en-US" sz="1800" dirty="0"/>
              <a:t>Understanding System Software</a:t>
            </a:r>
            <a:br>
              <a:rPr lang="en-US" sz="1800" dirty="0"/>
            </a:br>
            <a:r>
              <a:rPr lang="en-US" sz="2000" dirty="0"/>
              <a:t>Operating Systems for Personal Use (1 of 2) </a:t>
            </a:r>
            <a:r>
              <a:rPr lang="en-US" sz="1200" dirty="0"/>
              <a:t>(Objective 5.2)</a:t>
            </a:r>
            <a:endParaRPr lang="en-US" sz="1800" dirty="0"/>
          </a:p>
        </p:txBody>
      </p:sp>
      <p:sp>
        <p:nvSpPr>
          <p:cNvPr id="6" name="Content Placeholder 5"/>
          <p:cNvSpPr>
            <a:spLocks noGrp="1"/>
          </p:cNvSpPr>
          <p:nvPr>
            <p:ph idx="1"/>
          </p:nvPr>
        </p:nvSpPr>
        <p:spPr>
          <a:xfrm>
            <a:off x="-93979" y="685800"/>
            <a:ext cx="8686799" cy="1676400"/>
          </a:xfrm>
        </p:spPr>
        <p:txBody>
          <a:bodyPr>
            <a:normAutofit/>
          </a:bodyPr>
          <a:lstStyle/>
          <a:p>
            <a:pPr>
              <a:lnSpc>
                <a:spcPct val="110000"/>
              </a:lnSpc>
              <a:spcBef>
                <a:spcPts val="0"/>
              </a:spcBef>
              <a:spcAft>
                <a:spcPts val="300"/>
              </a:spcAft>
            </a:pPr>
            <a:r>
              <a:rPr lang="en-US" sz="1600" dirty="0"/>
              <a:t>Top three for personal computers</a:t>
            </a:r>
          </a:p>
          <a:p>
            <a:pPr lvl="1">
              <a:lnSpc>
                <a:spcPct val="110000"/>
              </a:lnSpc>
              <a:spcBef>
                <a:spcPts val="0"/>
              </a:spcBef>
              <a:spcAft>
                <a:spcPts val="300"/>
              </a:spcAft>
            </a:pPr>
            <a:r>
              <a:rPr lang="en-US" sz="1400" dirty="0"/>
              <a:t>Windows</a:t>
            </a:r>
          </a:p>
          <a:p>
            <a:pPr lvl="1">
              <a:lnSpc>
                <a:spcPct val="110000"/>
              </a:lnSpc>
              <a:spcBef>
                <a:spcPts val="0"/>
              </a:spcBef>
              <a:spcAft>
                <a:spcPts val="300"/>
              </a:spcAft>
            </a:pPr>
            <a:r>
              <a:rPr lang="en-US" sz="1400" dirty="0"/>
              <a:t>macOS</a:t>
            </a:r>
          </a:p>
          <a:p>
            <a:pPr lvl="1">
              <a:lnSpc>
                <a:spcPct val="110000"/>
              </a:lnSpc>
              <a:spcBef>
                <a:spcPts val="0"/>
              </a:spcBef>
              <a:spcAft>
                <a:spcPts val="300"/>
              </a:spcAft>
            </a:pPr>
            <a:r>
              <a:rPr lang="en-US" sz="1400" dirty="0"/>
              <a:t>Linux</a:t>
            </a:r>
          </a:p>
          <a:p>
            <a:pPr>
              <a:lnSpc>
                <a:spcPct val="110000"/>
              </a:lnSpc>
              <a:spcBef>
                <a:spcPts val="0"/>
              </a:spcBef>
              <a:spcAft>
                <a:spcPts val="300"/>
              </a:spcAft>
            </a:pPr>
            <a:endParaRPr lang="en-US" sz="1400" dirty="0"/>
          </a:p>
        </p:txBody>
      </p:sp>
    </p:spTree>
    <p:extLst>
      <p:ext uri="{BB962C8B-B14F-4D97-AF65-F5344CB8AC3E}">
        <p14:creationId xmlns:p14="http://schemas.microsoft.com/office/powerpoint/2010/main" val="1500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80" y="-71120"/>
            <a:ext cx="8610600" cy="1066800"/>
          </a:xfrm>
        </p:spPr>
        <p:txBody>
          <a:bodyPr>
            <a:noAutofit/>
          </a:bodyPr>
          <a:lstStyle/>
          <a:p>
            <a:r>
              <a:rPr lang="en-US" sz="2000" dirty="0"/>
              <a:t>Understanding System Software</a:t>
            </a:r>
            <a:br>
              <a:rPr lang="en-US" sz="2000" dirty="0"/>
            </a:br>
            <a:r>
              <a:rPr lang="en-US" sz="2400" dirty="0"/>
              <a:t>Operating Systems for Personal Use (1 of 2)</a:t>
            </a:r>
            <a:br>
              <a:rPr lang="en-US" sz="2400" dirty="0"/>
            </a:br>
            <a:r>
              <a:rPr lang="en-US" sz="1400" dirty="0"/>
              <a:t>(Objective 5.2)</a:t>
            </a:r>
            <a:endParaRPr lang="en-US" sz="2000" dirty="0"/>
          </a:p>
        </p:txBody>
      </p:sp>
      <p:sp>
        <p:nvSpPr>
          <p:cNvPr id="6" name="Content Placeholder 5"/>
          <p:cNvSpPr>
            <a:spLocks noGrp="1"/>
          </p:cNvSpPr>
          <p:nvPr>
            <p:ph idx="1"/>
          </p:nvPr>
        </p:nvSpPr>
        <p:spPr>
          <a:xfrm>
            <a:off x="0" y="1010920"/>
            <a:ext cx="3141980" cy="1366520"/>
          </a:xfrm>
        </p:spPr>
        <p:txBody>
          <a:bodyPr>
            <a:normAutofit/>
          </a:bodyPr>
          <a:lstStyle/>
          <a:p>
            <a:pPr>
              <a:lnSpc>
                <a:spcPct val="110000"/>
              </a:lnSpc>
              <a:spcBef>
                <a:spcPts val="0"/>
              </a:spcBef>
              <a:spcAft>
                <a:spcPts val="300"/>
              </a:spcAft>
            </a:pPr>
            <a:r>
              <a:rPr lang="en-US" sz="1600" dirty="0"/>
              <a:t>Mobile OS</a:t>
            </a:r>
          </a:p>
          <a:p>
            <a:pPr lvl="1">
              <a:lnSpc>
                <a:spcPct val="110000"/>
              </a:lnSpc>
              <a:spcBef>
                <a:spcPts val="0"/>
              </a:spcBef>
              <a:spcAft>
                <a:spcPts val="300"/>
              </a:spcAft>
            </a:pPr>
            <a:r>
              <a:rPr lang="en-US" sz="1400" dirty="0"/>
              <a:t>Android</a:t>
            </a:r>
          </a:p>
          <a:p>
            <a:pPr lvl="1">
              <a:lnSpc>
                <a:spcPct val="110000"/>
              </a:lnSpc>
              <a:spcBef>
                <a:spcPts val="0"/>
              </a:spcBef>
              <a:spcAft>
                <a:spcPts val="300"/>
              </a:spcAft>
            </a:pPr>
            <a:r>
              <a:rPr lang="en-US" sz="1400" dirty="0"/>
              <a:t>iOS</a:t>
            </a:r>
          </a:p>
          <a:p>
            <a:pPr lvl="1">
              <a:lnSpc>
                <a:spcPct val="110000"/>
              </a:lnSpc>
              <a:spcBef>
                <a:spcPts val="0"/>
              </a:spcBef>
              <a:spcAft>
                <a:spcPts val="300"/>
              </a:spcAft>
            </a:pPr>
            <a:r>
              <a:rPr lang="en-US" sz="1400" dirty="0"/>
              <a:t>Windows</a:t>
            </a:r>
          </a:p>
        </p:txBody>
      </p:sp>
      <p:pic>
        <p:nvPicPr>
          <p:cNvPr id="3" name="Picture 2">
            <a:extLst>
              <a:ext uri="{FF2B5EF4-FFF2-40B4-BE49-F238E27FC236}">
                <a16:creationId xmlns:a16="http://schemas.microsoft.com/office/drawing/2014/main" id="{22621995-5794-4E94-9858-5FC26C690A63}"/>
              </a:ext>
            </a:extLst>
          </p:cNvPr>
          <p:cNvPicPr>
            <a:picLocks noChangeAspect="1"/>
          </p:cNvPicPr>
          <p:nvPr/>
        </p:nvPicPr>
        <p:blipFill>
          <a:blip r:embed="rId3"/>
          <a:stretch>
            <a:fillRect/>
          </a:stretch>
        </p:blipFill>
        <p:spPr>
          <a:xfrm>
            <a:off x="1981200" y="762000"/>
            <a:ext cx="6882953" cy="4904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42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PPT_Template_USHE_12May2017.pptx  -  Read-Only" id="{22597553-630D-4F83-8E81-ADE98E8457F1}" vid="{1F83AEAC-0AA2-4812-95B6-E943621B11E8}"/>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LecturePPT_Template_USHE_12May2017</Template>
  <TotalTime>0</TotalTime>
  <Words>3799</Words>
  <Application>Microsoft Office PowerPoint</Application>
  <PresentationFormat>On-screen Show (4:3)</PresentationFormat>
  <Paragraphs>435</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Noto Sans Symbols</vt:lpstr>
      <vt:lpstr>Segoe UI Emoji</vt:lpstr>
      <vt:lpstr>Times New Roman</vt:lpstr>
      <vt:lpstr>Verdana</vt:lpstr>
      <vt:lpstr>508 Lecture</vt:lpstr>
      <vt:lpstr>Technology in Action</vt:lpstr>
      <vt:lpstr>Learning Objectives (1 of 2)</vt:lpstr>
      <vt:lpstr>Learning Objectives (2 of 2)</vt:lpstr>
      <vt:lpstr>Operating System Fundamentals Operating System Basics (1 of 3) (Objective 5.1)</vt:lpstr>
      <vt:lpstr>PowerPoint Presentation</vt:lpstr>
      <vt:lpstr>PowerPoint Presentation</vt:lpstr>
      <vt:lpstr>Operating System Fundamentals Operating System Basics (3 of 3) (Objective 5.1)</vt:lpstr>
      <vt:lpstr>Understanding System Software Operating Systems for Personal Use (1 of 2) (Objective 5.2)</vt:lpstr>
      <vt:lpstr>Understanding System Software Operating Systems for Personal Use (1 of 2) (Objective 5.2)</vt:lpstr>
      <vt:lpstr>Understanding System Software Operating Systems for Personal Use (1 of 2) (Objective 5.2)</vt:lpstr>
      <vt:lpstr>Understanding System Software Operating Systems for Personal Use (2 of 2) (Objective 5.2)</vt:lpstr>
      <vt:lpstr>Understanding System Software Operating Systems for Personal Use (2 of 2) (Objective 5.2)</vt:lpstr>
      <vt:lpstr>Understanding System Software Operating Systems for Machinery, Networks, and Business (Objective 5.3)</vt:lpstr>
      <vt:lpstr>What the Operating System Does The User Interface (1 of 2) (Objective 5.4)</vt:lpstr>
      <vt:lpstr>What the Operating System Does The User Interface (2 of 2) (Objective 5.4)</vt:lpstr>
      <vt:lpstr>What the Operating System Does Hardware Coordination (1 of 3) (Objective 5.5)</vt:lpstr>
      <vt:lpstr>What the Operating System Does Hardware Coordination (2a of 3) (Objective 5.5)</vt:lpstr>
      <vt:lpstr>What the Operating System Does Hardware Coordination (2b of 3) (Objective 5.5)</vt:lpstr>
      <vt:lpstr>What the Operating System Does Hardware Coordination (3 of 3) (Objective 5.5)</vt:lpstr>
      <vt:lpstr>What the Operating System Does Software Application Coordination (Objective 5.6)</vt:lpstr>
      <vt:lpstr>What the Operating System Does Software Application Coordination (Objective 5.6)</vt:lpstr>
      <vt:lpstr>Starting Your Computer The Boot Process (1a of 4) (Objective 5.7)</vt:lpstr>
      <vt:lpstr>Starting Your Computer The Boot Process (1b of 4) (Objective 5.7)</vt:lpstr>
      <vt:lpstr>Starting Your Computer The Boot Process (2 of 4) (Objective 5.7)</vt:lpstr>
      <vt:lpstr>Starting Your Computer The Boot Process (3 of 4) (Objective 5.7)</vt:lpstr>
      <vt:lpstr>Starting Your Computer The Boot Process (4 of 4) (Objective 5.7)</vt:lpstr>
      <vt:lpstr>The Windows Interface Using Windows 10 (1a of 3) (Objective 5.8)</vt:lpstr>
      <vt:lpstr>The Windows Interface Using Windows 10 (1b of 3) (Objective 5.8)</vt:lpstr>
      <vt:lpstr>The Windows Interface Using Windows 10 (2 of 3) (Objective 5.8)</vt:lpstr>
      <vt:lpstr>The Windows Interface Using Windows 10 (3 of 3) (Objective 5.8)</vt:lpstr>
      <vt:lpstr>File Management Organizing Your Files (1 of 6) (Objective 5.9)</vt:lpstr>
      <vt:lpstr>File Management Organizing Your Files (2 of 6) (Objective 5.9)</vt:lpstr>
      <vt:lpstr>File Management Organizing Your Files (2 of 6) (Objective 5.9)</vt:lpstr>
      <vt:lpstr>File Management Organizing Your Files (3 of 6) (Objective 5.9)</vt:lpstr>
      <vt:lpstr>File Management Organizing Your Files (4 of 6) (Objective 5.9)</vt:lpstr>
      <vt:lpstr>File Management Organizing Your Files (5 of 6) (Objective 5.9)</vt:lpstr>
      <vt:lpstr>File Management Organizing Your Files (6 of 6) (Objective 5.9)</vt:lpstr>
      <vt:lpstr>Utility Programs (Objective 5.10)</vt:lpstr>
      <vt:lpstr>Utility Programs Windows Administrative Utilities (1 of 3) (Objective 5.10)</vt:lpstr>
      <vt:lpstr>Utility Programs Windows Administrative Utilities (2 of 3) (Objective 5.10)</vt:lpstr>
      <vt:lpstr>Utility Programs Windows Administrative Utilities (3 of 3) (Objective 5.10)</vt:lpstr>
      <vt:lpstr>Questions</vt:lpstr>
      <vt:lpstr>Copyright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in Action 15e</dc:title>
  <dc:subject>Chapter 5</dc:subject>
  <dc:creator/>
  <cp:lastModifiedBy/>
  <cp:revision>1</cp:revision>
  <dcterms:created xsi:type="dcterms:W3CDTF">2017-01-24T02:43:43Z</dcterms:created>
  <dcterms:modified xsi:type="dcterms:W3CDTF">2019-09-19T02:07:50Z</dcterms:modified>
</cp:coreProperties>
</file>