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68" r:id="rId3"/>
    <p:sldId id="259" r:id="rId4"/>
    <p:sldId id="269" r:id="rId5"/>
    <p:sldId id="267" r:id="rId6"/>
    <p:sldId id="261" r:id="rId7"/>
    <p:sldId id="262" r:id="rId8"/>
    <p:sldId id="260" r:id="rId9"/>
    <p:sldId id="263" r:id="rId10"/>
    <p:sldId id="264" r:id="rId11"/>
    <p:sldId id="265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E14"/>
    <a:srgbClr val="016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 snapToGrid="0">
      <p:cViewPr>
        <p:scale>
          <a:sx n="125" d="100"/>
          <a:sy n="125" d="100"/>
        </p:scale>
        <p:origin x="199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16CEF-0EE7-48CF-A7D2-8DAD3A2E3ACB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D790A-52C3-427F-9E5E-916B9E48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2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6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773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18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99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3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3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1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3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2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0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31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5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70362C11-7027-4912-8962-7EB26CB2444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1" y="6324599"/>
            <a:ext cx="2472712" cy="6181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F14CF5D-62B4-43AE-801C-210374D2A33A}"/>
              </a:ext>
            </a:extLst>
          </p:cNvPr>
          <p:cNvGrpSpPr/>
          <p:nvPr userDrawn="1"/>
        </p:nvGrpSpPr>
        <p:grpSpPr>
          <a:xfrm>
            <a:off x="10350584" y="6275991"/>
            <a:ext cx="1911891" cy="618178"/>
            <a:chOff x="2362200" y="3199898"/>
            <a:chExt cx="8496300" cy="2747137"/>
          </a:xfrm>
        </p:grpSpPr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3C3BACC-48EA-4BE1-A220-F316D4564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3199898"/>
              <a:ext cx="8496300" cy="2747137"/>
            </a:xfrm>
            <a:prstGeom prst="rect">
              <a:avLst/>
            </a:prstGeom>
          </p:spPr>
        </p:pic>
        <p:pic>
          <p:nvPicPr>
            <p:cNvPr id="13" name="Picture 12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175C0E0C-6CD8-43AC-925C-D3B259D84C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69" t="18106" r="6606" b="23850"/>
            <a:stretch/>
          </p:blipFill>
          <p:spPr>
            <a:xfrm>
              <a:off x="7781960" y="3645722"/>
              <a:ext cx="2559015" cy="1570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054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ammons.com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schools.com/python/python_user_input.asp" TargetMode="External"/><Relationship Id="rId4" Type="http://schemas.openxmlformats.org/officeDocument/2006/relationships/hyperlink" Target="https://www.w3schools.com/python/python_intro.as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python_variables.asp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schools.com/python/python_datatypes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epl.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pl.it/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repl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epl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6CB75E-FEC1-42C2-A6F3-EEE0A44F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169" y="2763206"/>
            <a:ext cx="8144134" cy="1331588"/>
          </a:xfrm>
        </p:spPr>
        <p:txBody>
          <a:bodyPr/>
          <a:lstStyle/>
          <a:p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to Python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FBCCB0-2182-40C5-95F8-26A5E48C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D232F"/>
              </a:clrFrom>
              <a:clrTo>
                <a:srgbClr val="1D232F">
                  <a:alpha val="0"/>
                </a:srgbClr>
              </a:clrTo>
            </a:clrChange>
          </a:blip>
          <a:srcRect r="946" b="4571"/>
          <a:stretch/>
        </p:blipFill>
        <p:spPr>
          <a:xfrm>
            <a:off x="-191577" y="-60960"/>
            <a:ext cx="3788217" cy="22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204EE43-B312-429A-85CC-A58C700BD374}"/>
              </a:ext>
            </a:extLst>
          </p:cNvPr>
          <p:cNvSpPr txBox="1">
            <a:spLocks/>
          </p:cNvSpPr>
          <p:nvPr/>
        </p:nvSpPr>
        <p:spPr>
          <a:xfrm>
            <a:off x="-191577" y="4286531"/>
            <a:ext cx="9144000" cy="199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4BE1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 and Corny Entertainment Provided by</a:t>
            </a:r>
          </a:p>
          <a:p>
            <a:r>
              <a:rPr lang="en-US" b="1" dirty="0">
                <a:solidFill>
                  <a:srgbClr val="F4BE1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Prof. Ryan Ammons, JD, MS-</a:t>
            </a:r>
            <a:r>
              <a:rPr lang="en-US" b="1" dirty="0" err="1">
                <a:solidFill>
                  <a:srgbClr val="F4BE1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Soft.Eng</a:t>
            </a:r>
            <a:r>
              <a:rPr lang="en-US" b="1" dirty="0">
                <a:solidFill>
                  <a:srgbClr val="F4BE1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en-US" i="1" dirty="0">
              <a:solidFill>
                <a:srgbClr val="F4BE1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i="1" dirty="0">
                <a:solidFill>
                  <a:srgbClr val="F4BE1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rammons@nvcc.edu</a:t>
            </a:r>
          </a:p>
          <a:p>
            <a:r>
              <a:rPr lang="en-US" b="1" dirty="0">
                <a:solidFill>
                  <a:srgbClr val="F4BE1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www.ProfAmmons.com</a:t>
            </a:r>
            <a:r>
              <a:rPr lang="en-US" b="1" dirty="0">
                <a:solidFill>
                  <a:srgbClr val="F4BE1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12" name="Picture 11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172988C0-9529-401B-898D-C009452363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3" r="7902" b="889"/>
          <a:stretch/>
        </p:blipFill>
        <p:spPr>
          <a:xfrm>
            <a:off x="10368936" y="113004"/>
            <a:ext cx="1680983" cy="212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2563AF-7D92-4944-9381-2F76E64928D6}"/>
              </a:ext>
            </a:extLst>
          </p:cNvPr>
          <p:cNvSpPr/>
          <p:nvPr/>
        </p:nvSpPr>
        <p:spPr>
          <a:xfrm>
            <a:off x="142081" y="1258889"/>
            <a:ext cx="3291840" cy="27432"/>
          </a:xfrm>
          <a:prstGeom prst="rect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C69872-0302-4078-83D4-E4A4B6C5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374" y="2667893"/>
            <a:ext cx="1482457" cy="148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4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8E48B6E-83D8-4555-8F34-F1165BE0820B}"/>
              </a:ext>
            </a:extLst>
          </p:cNvPr>
          <p:cNvGrpSpPr/>
          <p:nvPr/>
        </p:nvGrpSpPr>
        <p:grpSpPr>
          <a:xfrm>
            <a:off x="1361958" y="2225887"/>
            <a:ext cx="9468083" cy="3190688"/>
            <a:chOff x="230292" y="778933"/>
            <a:chExt cx="7863841" cy="26500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AAAAAF-E515-404B-9E3F-99A545520494}"/>
                </a:ext>
              </a:extLst>
            </p:cNvPr>
            <p:cNvSpPr/>
            <p:nvPr/>
          </p:nvSpPr>
          <p:spPr>
            <a:xfrm>
              <a:off x="230292" y="778933"/>
              <a:ext cx="7863841" cy="26500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9DF93D-8BB3-4C8D-A6E0-742900308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358"/>
            <a:stretch/>
          </p:blipFill>
          <p:spPr>
            <a:xfrm>
              <a:off x="6007950" y="905720"/>
              <a:ext cx="1900250" cy="24640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03907D-C4CA-4CDB-A37C-8EAD6932E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1095" y="905720"/>
              <a:ext cx="1900251" cy="23488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DAD034-9EF9-45C5-B2DC-1FE4D6E81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799" y="905722"/>
              <a:ext cx="3806615" cy="246401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66F317-17BF-420C-A1D1-0D8350787B21}"/>
                </a:ext>
              </a:extLst>
            </p:cNvPr>
            <p:cNvSpPr/>
            <p:nvPr/>
          </p:nvSpPr>
          <p:spPr>
            <a:xfrm>
              <a:off x="3935119" y="905721"/>
              <a:ext cx="340361" cy="4015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0AB4B-48F7-4647-A571-959D47F282FD}"/>
              </a:ext>
            </a:extLst>
          </p:cNvPr>
          <p:cNvSpPr/>
          <p:nvPr/>
        </p:nvSpPr>
        <p:spPr>
          <a:xfrm>
            <a:off x="1681074" y="3057034"/>
            <a:ext cx="1786027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I’m two pages in and I still have no idea what you’re saying.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7313D3-FEBD-4A34-9413-675BC4A9FF52}"/>
              </a:ext>
            </a:extLst>
          </p:cNvPr>
          <p:cNvSpPr/>
          <p:nvPr/>
        </p:nvSpPr>
        <p:spPr>
          <a:xfrm>
            <a:off x="4480151" y="3057033"/>
            <a:ext cx="1175658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I asked for ONE copy, not four hundred…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CC3E8-5950-461E-A7FA-52474C1174EC}"/>
              </a:ext>
            </a:extLst>
          </p:cNvPr>
          <p:cNvSpPr/>
          <p:nvPr/>
        </p:nvSpPr>
        <p:spPr>
          <a:xfrm>
            <a:off x="8742620" y="5416575"/>
            <a:ext cx="21515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i="1" dirty="0"/>
              <a:t>Source: Cyanide and Happiness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04347E-AADA-4427-B710-2C46691DFE39}"/>
              </a:ext>
            </a:extLst>
          </p:cNvPr>
          <p:cNvSpPr/>
          <p:nvPr/>
        </p:nvSpPr>
        <p:spPr>
          <a:xfrm>
            <a:off x="6171453" y="3024163"/>
            <a:ext cx="1967184" cy="415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This is great, but you forgot to add a NULL terminator…now I’m just reading nonsense.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AB3394-E775-4AE3-A4F7-A9D67348C1B2}"/>
              </a:ext>
            </a:extLst>
          </p:cNvPr>
          <p:cNvSpPr/>
          <p:nvPr/>
        </p:nvSpPr>
        <p:spPr>
          <a:xfrm>
            <a:off x="8553231" y="3057033"/>
            <a:ext cx="1726114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This is plagiarism.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You can’t just “import essay”!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473A486-DDC6-4F42-AE8C-BCD1BA02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Comic relief: 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BAF818-EE5E-4522-91B9-16CC8868FCFC}"/>
              </a:ext>
            </a:extLst>
          </p:cNvPr>
          <p:cNvSpPr/>
          <p:nvPr/>
        </p:nvSpPr>
        <p:spPr>
          <a:xfrm>
            <a:off x="8318272" y="2225887"/>
            <a:ext cx="2511768" cy="3190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8E48B6E-83D8-4555-8F34-F1165BE0820B}"/>
              </a:ext>
            </a:extLst>
          </p:cNvPr>
          <p:cNvGrpSpPr/>
          <p:nvPr/>
        </p:nvGrpSpPr>
        <p:grpSpPr>
          <a:xfrm>
            <a:off x="1361958" y="2225887"/>
            <a:ext cx="9468083" cy="3190688"/>
            <a:chOff x="230292" y="778933"/>
            <a:chExt cx="7863841" cy="26500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AAAAAF-E515-404B-9E3F-99A545520494}"/>
                </a:ext>
              </a:extLst>
            </p:cNvPr>
            <p:cNvSpPr/>
            <p:nvPr/>
          </p:nvSpPr>
          <p:spPr>
            <a:xfrm>
              <a:off x="230292" y="778933"/>
              <a:ext cx="7863841" cy="26500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9DF93D-8BB3-4C8D-A6E0-742900308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358"/>
            <a:stretch/>
          </p:blipFill>
          <p:spPr>
            <a:xfrm>
              <a:off x="6007950" y="905720"/>
              <a:ext cx="1900250" cy="24640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03907D-C4CA-4CDB-A37C-8EAD6932E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1095" y="905720"/>
              <a:ext cx="1900251" cy="23488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DAD034-9EF9-45C5-B2DC-1FE4D6E81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799" y="905722"/>
              <a:ext cx="3806615" cy="246401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66F317-17BF-420C-A1D1-0D8350787B21}"/>
                </a:ext>
              </a:extLst>
            </p:cNvPr>
            <p:cNvSpPr/>
            <p:nvPr/>
          </p:nvSpPr>
          <p:spPr>
            <a:xfrm>
              <a:off x="3935119" y="905721"/>
              <a:ext cx="340361" cy="4015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0AB4B-48F7-4647-A571-959D47F282FD}"/>
              </a:ext>
            </a:extLst>
          </p:cNvPr>
          <p:cNvSpPr/>
          <p:nvPr/>
        </p:nvSpPr>
        <p:spPr>
          <a:xfrm>
            <a:off x="1681074" y="3057034"/>
            <a:ext cx="1786027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I’m two pages in and I still have no idea what you’re saying.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7313D3-FEBD-4A34-9413-675BC4A9FF52}"/>
              </a:ext>
            </a:extLst>
          </p:cNvPr>
          <p:cNvSpPr/>
          <p:nvPr/>
        </p:nvSpPr>
        <p:spPr>
          <a:xfrm>
            <a:off x="4480151" y="3057033"/>
            <a:ext cx="1175658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I asked for ONE copy, not four hundred…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CC3E8-5950-461E-A7FA-52474C1174EC}"/>
              </a:ext>
            </a:extLst>
          </p:cNvPr>
          <p:cNvSpPr/>
          <p:nvPr/>
        </p:nvSpPr>
        <p:spPr>
          <a:xfrm>
            <a:off x="8742620" y="5416575"/>
            <a:ext cx="21515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i="1" dirty="0"/>
              <a:t>Source: Cyanide and Happiness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04347E-AADA-4427-B710-2C46691DFE39}"/>
              </a:ext>
            </a:extLst>
          </p:cNvPr>
          <p:cNvSpPr/>
          <p:nvPr/>
        </p:nvSpPr>
        <p:spPr>
          <a:xfrm>
            <a:off x="6171453" y="3024163"/>
            <a:ext cx="1967184" cy="415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This is great, but you forgot to add a NULL terminator…now I’m just reading nonsense.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AB3394-E775-4AE3-A4F7-A9D67348C1B2}"/>
              </a:ext>
            </a:extLst>
          </p:cNvPr>
          <p:cNvSpPr/>
          <p:nvPr/>
        </p:nvSpPr>
        <p:spPr>
          <a:xfrm>
            <a:off x="8553231" y="3057033"/>
            <a:ext cx="1726114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This is plagiarism.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You can’t just “import essay”!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473A486-DDC6-4F42-AE8C-BCD1BA02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Comic relief?</a:t>
            </a:r>
          </a:p>
        </p:txBody>
      </p:sp>
    </p:spTree>
    <p:extLst>
      <p:ext uri="{BB962C8B-B14F-4D97-AF65-F5344CB8AC3E}">
        <p14:creationId xmlns:p14="http://schemas.microsoft.com/office/powerpoint/2010/main" val="405202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4A38-A642-4002-937C-9280CA9B4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Input/Output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b="1" dirty="0"/>
              <a:t>print() </a:t>
            </a:r>
            <a:r>
              <a:rPr lang="en-US" dirty="0"/>
              <a:t>and</a:t>
            </a:r>
            <a:r>
              <a:rPr lang="en-US" b="1" dirty="0"/>
              <a:t> input()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EA41-AC34-45AC-95EE-0DC3264BF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2285"/>
            <a:ext cx="7198759" cy="39724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</a:t>
            </a:r>
            <a:r>
              <a:rPr lang="en-US" b="1" dirty="0"/>
              <a:t>print() </a:t>
            </a:r>
            <a:r>
              <a:rPr lang="en-US" dirty="0"/>
              <a:t>to “print” to screen</a:t>
            </a:r>
          </a:p>
          <a:p>
            <a:endParaRPr lang="en-US" sz="400" b="1" dirty="0"/>
          </a:p>
          <a:p>
            <a:pPr marL="457200" lvl="1" indent="0">
              <a:buNone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("Hello, world.")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dirty="0"/>
              <a:t>Use </a:t>
            </a:r>
            <a:r>
              <a:rPr lang="en-US" b="1" dirty="0"/>
              <a:t>input() </a:t>
            </a:r>
            <a:r>
              <a:rPr lang="en-US" dirty="0"/>
              <a:t>to get input from user</a:t>
            </a:r>
          </a:p>
          <a:p>
            <a:endParaRPr lang="en-US" sz="400" b="1" dirty="0"/>
          </a:p>
          <a:p>
            <a:pPr marL="457200" lvl="1" indent="0">
              <a:buNone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input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(“Type your name: ")</a:t>
            </a: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b="1" i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# Save the output to a variable called 'name':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name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input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(“Type your name: ")</a:t>
            </a: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b="1" i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# ‘print’ the value in 'name' to the screen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name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1B103-7DC9-4845-905D-9EC3C4E42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" r="5585"/>
          <a:stretch/>
        </p:blipFill>
        <p:spPr>
          <a:xfrm>
            <a:off x="7787640" y="2170385"/>
            <a:ext cx="4287920" cy="1711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83C66A-552A-4E91-9DB3-3DD79511E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7" r="4143"/>
          <a:stretch/>
        </p:blipFill>
        <p:spPr>
          <a:xfrm>
            <a:off x="7779994" y="4276057"/>
            <a:ext cx="4280275" cy="14922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E30D30-5190-40CE-A506-04EB3439A77A}"/>
              </a:ext>
            </a:extLst>
          </p:cNvPr>
          <p:cNvSpPr/>
          <p:nvPr/>
        </p:nvSpPr>
        <p:spPr>
          <a:xfrm>
            <a:off x="4983736" y="6334780"/>
            <a:ext cx="5062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https://www.w3schools.com/python/python_intro.asp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https://www.w3schools.com/python/python_user_input.asp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292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4A38-A642-4002-937C-9280CA9B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444136" cy="1080938"/>
          </a:xfrm>
        </p:spPr>
        <p:txBody>
          <a:bodyPr/>
          <a:lstStyle/>
          <a:p>
            <a:r>
              <a:rPr lang="en-US" b="1" dirty="0"/>
              <a:t>Variables</a:t>
            </a:r>
            <a:r>
              <a:rPr lang="en-US" dirty="0"/>
              <a:t> – Quack, quack?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EA41-AC34-45AC-95EE-0DC3264BF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55331"/>
            <a:ext cx="10033399" cy="3599316"/>
          </a:xfrm>
        </p:spPr>
        <p:txBody>
          <a:bodyPr>
            <a:normAutofit/>
          </a:bodyPr>
          <a:lstStyle/>
          <a:p>
            <a:r>
              <a:rPr lang="en-US" b="1" dirty="0"/>
              <a:t>Variables</a:t>
            </a:r>
            <a:r>
              <a:rPr lang="en-US" dirty="0"/>
              <a:t>…placeholders for values</a:t>
            </a:r>
          </a:p>
          <a:p>
            <a:pPr lvl="1"/>
            <a:r>
              <a:rPr lang="en-US" dirty="0"/>
              <a:t>NO TYPE needed </a:t>
            </a:r>
            <a:r>
              <a:rPr lang="en-US" i="1" dirty="0"/>
              <a:t>(dynamic-typing / duck-typing)</a:t>
            </a:r>
            <a:br>
              <a:rPr lang="en-US" dirty="0"/>
            </a:br>
            <a:endParaRPr lang="en-US" sz="1100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>
                <a:latin typeface="Consolas" panose="020B0609020204030204" pitchFamily="49" charset="0"/>
              </a:rPr>
              <a:t>int, str, bool, float </a:t>
            </a:r>
            <a:r>
              <a:rPr lang="en-US" i="1" dirty="0"/>
              <a:t>(and many more…)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Examples:</a:t>
            </a:r>
          </a:p>
          <a:p>
            <a:pPr lvl="1"/>
            <a:endParaRPr lang="en-US" sz="1000" i="1" dirty="0"/>
          </a:p>
          <a:p>
            <a:pPr marL="914400" lvl="2" indent="0">
              <a:buNone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Create empty variable 'x':	</a:t>
            </a:r>
            <a:r>
              <a:rPr lang="en-US" sz="2000" b="1" dirty="0">
                <a:solidFill>
                  <a:srgbClr val="002060"/>
                </a:solidFill>
                <a:latin typeface="Consolas" panose="020B0609020204030204" pitchFamily="49" charset="0"/>
              </a:rPr>
              <a:t>		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x</a:t>
            </a:r>
          </a:p>
          <a:p>
            <a:pPr marL="914400" lvl="2" indent="0">
              <a:buNone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Create variable with value True: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		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python_is_cool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</a:rPr>
              <a:t>=</a:t>
            </a:r>
            <a:r>
              <a:rPr lang="en-US" sz="2000" b="1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onsolas" panose="020B0609020204030204" pitchFamily="49" charset="0"/>
              </a:rPr>
              <a:t>True</a:t>
            </a:r>
          </a:p>
          <a:p>
            <a:pPr marL="914400" lvl="2" indent="0">
              <a:buNone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	    Create 'y', set to 10:		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y </a:t>
            </a:r>
            <a:r>
              <a:rPr lang="en-US" sz="2000" b="1" dirty="0">
                <a:latin typeface="Consolas" panose="020B0609020204030204" pitchFamily="49" charset="0"/>
              </a:rPr>
              <a:t>=</a:t>
            </a:r>
            <a:r>
              <a:rPr lang="en-US" sz="2000" b="1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10</a:t>
            </a:r>
          </a:p>
          <a:p>
            <a:pPr marL="914400" lvl="2" indent="0">
              <a:buNone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	  	    Set 'x' to '10':	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x </a:t>
            </a:r>
            <a:r>
              <a:rPr lang="en-US" sz="2000" b="1" dirty="0">
                <a:latin typeface="Consolas" panose="020B0609020204030204" pitchFamily="49" charset="0"/>
              </a:rPr>
              <a:t>=</a:t>
            </a:r>
            <a:r>
              <a:rPr lang="en-US" sz="2000" b="1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"10"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16E03-50B7-4A41-BD5D-2E0C85FD0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4" t="8871" r="10544" b="8871"/>
          <a:stretch/>
        </p:blipFill>
        <p:spPr>
          <a:xfrm>
            <a:off x="8591544" y="91440"/>
            <a:ext cx="3405276" cy="386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BB8839-4DD9-4C50-8665-E8192104E35A}"/>
              </a:ext>
            </a:extLst>
          </p:cNvPr>
          <p:cNvSpPr/>
          <p:nvPr/>
        </p:nvSpPr>
        <p:spPr>
          <a:xfrm>
            <a:off x="4988507" y="6334780"/>
            <a:ext cx="5673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https://www.w3schools.com/python/python_variables.asp</a:t>
            </a:r>
            <a:endParaRPr lang="en-US" sz="1400" dirty="0"/>
          </a:p>
          <a:p>
            <a:r>
              <a:rPr lang="en-US" sz="1400" dirty="0">
                <a:hlinkClick r:id="rId4"/>
              </a:rPr>
              <a:t>https://www.w3schools.com/python/python_datatypes.asp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022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AEE8-C4BA-40DB-B30D-E62F2DE0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546999" cy="108093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D82D-DAD3-4790-BC5B-395CB8D6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1" y="1135379"/>
            <a:ext cx="3619500" cy="47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Lato"/>
              </a:rPr>
              <a:t>Repl.it – </a:t>
            </a:r>
            <a:r>
              <a:rPr lang="en-US" b="1" dirty="0">
                <a:latin typeface="Lato"/>
                <a:hlinkClick r:id="rId2"/>
              </a:rPr>
              <a:t>https://repl.it</a:t>
            </a:r>
            <a:endParaRPr lang="en-US" b="1" dirty="0">
              <a:latin typeface="La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498E7C-2F87-4442-8795-62A900F70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81" y="2808718"/>
            <a:ext cx="6649033" cy="3036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A0E04-00CF-4AE0-923D-7DF13BF247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62" r="1249"/>
          <a:stretch/>
        </p:blipFill>
        <p:spPr>
          <a:xfrm>
            <a:off x="8908866" y="2694037"/>
            <a:ext cx="2619139" cy="327300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0EC988-3E0E-4598-93AA-9C7923DD2FF7}"/>
              </a:ext>
            </a:extLst>
          </p:cNvPr>
          <p:cNvCxnSpPr/>
          <p:nvPr/>
        </p:nvCxnSpPr>
        <p:spPr>
          <a:xfrm>
            <a:off x="7734300" y="3688080"/>
            <a:ext cx="830580" cy="0"/>
          </a:xfrm>
          <a:prstGeom prst="straightConnector1">
            <a:avLst/>
          </a:prstGeom>
          <a:ln w="57150" cap="flat" cmpd="sng" algn="ctr">
            <a:solidFill>
              <a:srgbClr val="F4BE1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FCBF099-26C7-481F-B99E-C5F83C7FE07D}"/>
              </a:ext>
            </a:extLst>
          </p:cNvPr>
          <p:cNvSpPr/>
          <p:nvPr/>
        </p:nvSpPr>
        <p:spPr>
          <a:xfrm>
            <a:off x="619361" y="2136776"/>
            <a:ext cx="39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Sign up for a free account on </a:t>
            </a:r>
            <a:r>
              <a:rPr lang="en-US" b="1" u="sng" dirty="0">
                <a:hlinkClick r:id="rId5"/>
              </a:rPr>
              <a:t>repl.it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8343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AEE8-C4BA-40DB-B30D-E62F2DE0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546999" cy="108093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D82D-DAD3-4790-BC5B-395CB8D6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1" y="1135379"/>
            <a:ext cx="3619500" cy="47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Lato"/>
              </a:rPr>
              <a:t>Repl.it – </a:t>
            </a:r>
            <a:r>
              <a:rPr lang="en-US" b="1" dirty="0">
                <a:latin typeface="Lato"/>
                <a:hlinkClick r:id="rId2"/>
              </a:rPr>
              <a:t>https://repl.it</a:t>
            </a:r>
            <a:endParaRPr lang="en-US" b="1" dirty="0">
              <a:latin typeface="Lato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0EC988-3E0E-4598-93AA-9C7923DD2FF7}"/>
              </a:ext>
            </a:extLst>
          </p:cNvPr>
          <p:cNvCxnSpPr/>
          <p:nvPr/>
        </p:nvCxnSpPr>
        <p:spPr>
          <a:xfrm>
            <a:off x="6987540" y="4015740"/>
            <a:ext cx="830580" cy="0"/>
          </a:xfrm>
          <a:prstGeom prst="straightConnector1">
            <a:avLst/>
          </a:prstGeom>
          <a:ln w="57150" cap="flat" cmpd="sng" algn="ctr">
            <a:solidFill>
              <a:srgbClr val="F4BE1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E93E516-DF75-4317-9FF4-38BE4895A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3"/>
          <a:stretch/>
        </p:blipFill>
        <p:spPr>
          <a:xfrm>
            <a:off x="126551" y="2808718"/>
            <a:ext cx="6548570" cy="28844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847B76-D1A2-40B7-9ADE-37E718E8FA1B}"/>
              </a:ext>
            </a:extLst>
          </p:cNvPr>
          <p:cNvSpPr/>
          <p:nvPr/>
        </p:nvSpPr>
        <p:spPr>
          <a:xfrm>
            <a:off x="65591" y="2289176"/>
            <a:ext cx="209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Create a </a:t>
            </a:r>
            <a:r>
              <a:rPr lang="en-US" b="1" dirty="0"/>
              <a:t>new </a:t>
            </a:r>
            <a:r>
              <a:rPr lang="en-US" b="1" dirty="0" err="1"/>
              <a:t>repl</a:t>
            </a:r>
            <a:endParaRPr lang="en-US" b="1" u="sng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C643C-6108-4D27-ACE5-C9BC69A4D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99" y="2755695"/>
            <a:ext cx="3802381" cy="29904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CAEADA-8D36-4152-B545-E4A77FB45C1C}"/>
              </a:ext>
            </a:extLst>
          </p:cNvPr>
          <p:cNvSpPr/>
          <p:nvPr/>
        </p:nvSpPr>
        <p:spPr>
          <a:xfrm>
            <a:off x="8077199" y="2282093"/>
            <a:ext cx="3279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or type “Python”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6286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AEE8-C4BA-40DB-B30D-E62F2DE0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546999" cy="108093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D82D-DAD3-4790-BC5B-395CB8D6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1" y="1135379"/>
            <a:ext cx="3619500" cy="47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Lato"/>
              </a:rPr>
              <a:t>Repl.it – </a:t>
            </a:r>
            <a:r>
              <a:rPr lang="en-US" b="1" dirty="0">
                <a:latin typeface="Lato"/>
                <a:hlinkClick r:id="rId2"/>
              </a:rPr>
              <a:t>https://repl.it</a:t>
            </a:r>
            <a:endParaRPr lang="en-US" b="1" dirty="0">
              <a:latin typeface="Lato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0EC988-3E0E-4598-93AA-9C7923DD2FF7}"/>
              </a:ext>
            </a:extLst>
          </p:cNvPr>
          <p:cNvCxnSpPr/>
          <p:nvPr/>
        </p:nvCxnSpPr>
        <p:spPr>
          <a:xfrm>
            <a:off x="5361889" y="4191000"/>
            <a:ext cx="830580" cy="0"/>
          </a:xfrm>
          <a:prstGeom prst="straightConnector1">
            <a:avLst/>
          </a:prstGeom>
          <a:ln w="57150" cap="flat" cmpd="sng" algn="ctr">
            <a:solidFill>
              <a:srgbClr val="F4BE1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847B76-D1A2-40B7-9ADE-37E718E8FA1B}"/>
              </a:ext>
            </a:extLst>
          </p:cNvPr>
          <p:cNvSpPr/>
          <p:nvPr/>
        </p:nvSpPr>
        <p:spPr>
          <a:xfrm>
            <a:off x="65591" y="2289176"/>
            <a:ext cx="556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Name it whatever you like, then click “Create </a:t>
            </a:r>
            <a:r>
              <a:rPr lang="en-US" dirty="0" err="1"/>
              <a:t>Repl</a:t>
            </a:r>
            <a:r>
              <a:rPr lang="en-US" dirty="0"/>
              <a:t>”</a:t>
            </a:r>
            <a:endParaRPr lang="en-US" b="1" u="sng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AEADA-8D36-4152-B545-E4A77FB45C1C}"/>
              </a:ext>
            </a:extLst>
          </p:cNvPr>
          <p:cNvSpPr/>
          <p:nvPr/>
        </p:nvSpPr>
        <p:spPr>
          <a:xfrm>
            <a:off x="6949440" y="2386363"/>
            <a:ext cx="5380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Your new workspace (“</a:t>
            </a:r>
            <a:r>
              <a:rPr lang="en-US" dirty="0" err="1"/>
              <a:t>Repl</a:t>
            </a:r>
            <a:r>
              <a:rPr lang="en-US" dirty="0"/>
              <a:t>”) is ready to rock </a:t>
            </a:r>
            <a:r>
              <a:rPr lang="en-US" b="1" dirty="0">
                <a:solidFill>
                  <a:srgbClr val="F4BE14"/>
                </a:solidFill>
                <a:sym typeface="Wingdings" panose="05000000000000000000" pitchFamily="2" charset="2"/>
              </a:rPr>
              <a:t></a:t>
            </a:r>
            <a:endParaRPr lang="en-US" b="1" u="sng" dirty="0">
              <a:solidFill>
                <a:srgbClr val="F4BE1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EA266-3A47-4257-B2A7-F5C02FE47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"/>
          <a:stretch/>
        </p:blipFill>
        <p:spPr>
          <a:xfrm>
            <a:off x="638495" y="2755695"/>
            <a:ext cx="4392290" cy="315321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4C9D3C1-2E77-4848-9A51-18C496CBC33B}"/>
              </a:ext>
            </a:extLst>
          </p:cNvPr>
          <p:cNvSpPr/>
          <p:nvPr/>
        </p:nvSpPr>
        <p:spPr>
          <a:xfrm>
            <a:off x="1783080" y="4594860"/>
            <a:ext cx="1516380" cy="868680"/>
          </a:xfrm>
          <a:prstGeom prst="ellipse">
            <a:avLst/>
          </a:prstGeom>
          <a:noFill/>
          <a:ln w="57150">
            <a:solidFill>
              <a:srgbClr val="F4B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BD6B6E-7AD7-4EF7-A16C-7149E11DC347}"/>
              </a:ext>
            </a:extLst>
          </p:cNvPr>
          <p:cNvSpPr/>
          <p:nvPr/>
        </p:nvSpPr>
        <p:spPr>
          <a:xfrm>
            <a:off x="2781299" y="3368040"/>
            <a:ext cx="2249485" cy="694220"/>
          </a:xfrm>
          <a:prstGeom prst="ellipse">
            <a:avLst/>
          </a:prstGeom>
          <a:noFill/>
          <a:ln w="57150">
            <a:solidFill>
              <a:srgbClr val="F4B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FBB3D-B6E8-458F-8E0F-5A9C8473D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573" y="2925789"/>
            <a:ext cx="5502010" cy="29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5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AEE8-C4BA-40DB-B30D-E62F2DE0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D82D-DAD3-4790-BC5B-395CB8D6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34" y="2661920"/>
            <a:ext cx="5774666" cy="2962696"/>
          </a:xfrm>
        </p:spPr>
        <p:txBody>
          <a:bodyPr>
            <a:normAutofit/>
          </a:bodyPr>
          <a:lstStyle/>
          <a:p>
            <a:r>
              <a:rPr lang="en-US" b="1" dirty="0">
                <a:latin typeface="Lato"/>
              </a:rPr>
              <a:t>General-purpose</a:t>
            </a:r>
            <a:r>
              <a:rPr lang="en-US" dirty="0">
                <a:latin typeface="Lato"/>
              </a:rPr>
              <a:t> language</a:t>
            </a:r>
          </a:p>
          <a:p>
            <a:r>
              <a:rPr lang="en-US" dirty="0">
                <a:latin typeface="Lato"/>
              </a:rPr>
              <a:t>Relatively </a:t>
            </a:r>
            <a:r>
              <a:rPr lang="en-US" b="1" dirty="0">
                <a:latin typeface="Lato"/>
              </a:rPr>
              <a:t>easy</a:t>
            </a:r>
            <a:r>
              <a:rPr lang="en-US" dirty="0">
                <a:latin typeface="Lato"/>
              </a:rPr>
              <a:t> to learn </a:t>
            </a:r>
            <a:r>
              <a:rPr lang="en-US" sz="1800" dirty="0">
                <a:latin typeface="Lato"/>
              </a:rPr>
              <a:t>(vs. Java, C++, etc.)</a:t>
            </a:r>
            <a:endParaRPr lang="en-US" dirty="0">
              <a:latin typeface="Lato"/>
            </a:endParaRPr>
          </a:p>
          <a:p>
            <a:r>
              <a:rPr lang="en-US" b="1" dirty="0">
                <a:latin typeface="Lato"/>
              </a:rPr>
              <a:t>Extremely popular:</a:t>
            </a:r>
          </a:p>
          <a:p>
            <a:pPr lvl="1"/>
            <a:r>
              <a:rPr lang="en-US" dirty="0">
                <a:latin typeface="Lato"/>
              </a:rPr>
              <a:t>5</a:t>
            </a:r>
            <a:r>
              <a:rPr lang="en-US" baseline="30000" dirty="0">
                <a:latin typeface="Lato"/>
              </a:rPr>
              <a:t>th</a:t>
            </a:r>
            <a:r>
              <a:rPr lang="en-US" dirty="0">
                <a:latin typeface="Lato"/>
              </a:rPr>
              <a:t> on </a:t>
            </a:r>
            <a:r>
              <a:rPr lang="en-US" dirty="0" err="1">
                <a:latin typeface="Lato"/>
              </a:rPr>
              <a:t>StackOverflow</a:t>
            </a:r>
            <a:endParaRPr lang="en-US" dirty="0">
              <a:latin typeface="Lato"/>
            </a:endParaRPr>
          </a:p>
          <a:p>
            <a:pPr lvl="1"/>
            <a:r>
              <a:rPr lang="en-US" dirty="0">
                <a:latin typeface="Lato"/>
              </a:rPr>
              <a:t>4</a:t>
            </a:r>
            <a:r>
              <a:rPr lang="en-US" baseline="30000" dirty="0">
                <a:latin typeface="Lato"/>
              </a:rPr>
              <a:t>th</a:t>
            </a:r>
            <a:r>
              <a:rPr lang="en-US" dirty="0">
                <a:latin typeface="Lato"/>
              </a:rPr>
              <a:t> on GitHub</a:t>
            </a:r>
          </a:p>
          <a:p>
            <a:pPr lvl="1"/>
            <a:r>
              <a:rPr lang="en-US" dirty="0">
                <a:latin typeface="Lato"/>
              </a:rPr>
              <a:t>3</a:t>
            </a:r>
            <a:r>
              <a:rPr lang="en-US" baseline="30000" dirty="0">
                <a:latin typeface="Lato"/>
              </a:rPr>
              <a:t>rd</a:t>
            </a:r>
            <a:r>
              <a:rPr lang="en-US" dirty="0">
                <a:latin typeface="Lato"/>
              </a:rPr>
              <a:t> largest Meetup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82B95-21CE-42AD-AF7B-F7F6818CB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4838"/>
            <a:ext cx="5650913" cy="19977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0240E3-611C-4795-8323-8D38ED99319C}"/>
              </a:ext>
            </a:extLst>
          </p:cNvPr>
          <p:cNvSpPr/>
          <p:nvPr/>
        </p:nvSpPr>
        <p:spPr>
          <a:xfrm>
            <a:off x="6438053" y="285000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Lato"/>
              </a:rPr>
              <a:t>Many uses: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/>
              </a:rPr>
              <a:t>web development </a:t>
            </a:r>
            <a:r>
              <a:rPr lang="en-US" sz="2000" i="1" dirty="0">
                <a:latin typeface="Lato"/>
              </a:rPr>
              <a:t>(Django)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/>
              </a:rPr>
              <a:t>data analysis</a:t>
            </a:r>
            <a:r>
              <a:rPr lang="en-US" sz="2000" i="1" dirty="0">
                <a:latin typeface="Lato"/>
              </a:rPr>
              <a:t> (NumPy, Pandas)</a:t>
            </a:r>
            <a:endParaRPr lang="en-US" sz="2000" dirty="0">
              <a:latin typeface="Lat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/>
              </a:rPr>
              <a:t>artificial intelligence </a:t>
            </a:r>
            <a:r>
              <a:rPr lang="en-US" sz="2000" i="1" dirty="0">
                <a:latin typeface="Lato"/>
              </a:rPr>
              <a:t>(TensorFlow, </a:t>
            </a:r>
            <a:r>
              <a:rPr lang="en-US" sz="2000" i="1" dirty="0" err="1">
                <a:latin typeface="Lato"/>
              </a:rPr>
              <a:t>PyTorch</a:t>
            </a:r>
            <a:r>
              <a:rPr lang="en-US" sz="2000" i="1" dirty="0">
                <a:latin typeface="Lato"/>
              </a:rPr>
              <a:t>)</a:t>
            </a:r>
            <a:endParaRPr lang="en-US" sz="2000" dirty="0">
              <a:latin typeface="Lat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/>
              </a:rPr>
              <a:t>scientific computing </a:t>
            </a:r>
            <a:r>
              <a:rPr lang="en-US" sz="2000" i="1" dirty="0">
                <a:latin typeface="Lato"/>
              </a:rPr>
              <a:t>(SciPy)</a:t>
            </a:r>
            <a:endParaRPr lang="en-US" sz="2000" dirty="0">
              <a:latin typeface="Lat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/>
              </a:rPr>
              <a:t>…and many many other uses… </a:t>
            </a:r>
            <a:r>
              <a:rPr lang="en-US" sz="2000" i="1" dirty="0">
                <a:latin typeface="Lato"/>
              </a:rPr>
              <a:t>(</a:t>
            </a:r>
            <a:r>
              <a:rPr lang="en-US" sz="2000" i="1" dirty="0" err="1">
                <a:latin typeface="Lato"/>
              </a:rPr>
              <a:t>PyGame</a:t>
            </a:r>
            <a:r>
              <a:rPr lang="en-US" sz="2000" i="1" dirty="0">
                <a:latin typeface="Lato"/>
              </a:rPr>
              <a:t>)</a:t>
            </a:r>
            <a:endParaRPr lang="en-US" sz="20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2754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BAA8D7-02AD-443A-84AF-C95FEB3F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Usage in Industry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901DFE-D92F-4EBB-BE79-6B5373B8DD99}"/>
              </a:ext>
            </a:extLst>
          </p:cNvPr>
          <p:cNvGrpSpPr/>
          <p:nvPr/>
        </p:nvGrpSpPr>
        <p:grpSpPr>
          <a:xfrm>
            <a:off x="2709862" y="2152228"/>
            <a:ext cx="6772275" cy="3839348"/>
            <a:chOff x="2709862" y="2152228"/>
            <a:chExt cx="6772275" cy="38393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693380-EB06-4800-A586-3A134A1FF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9862" y="2152228"/>
              <a:ext cx="6772275" cy="35623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322CC8-0DE4-491E-8451-41E2564A0334}"/>
                </a:ext>
              </a:extLst>
            </p:cNvPr>
            <p:cNvSpPr/>
            <p:nvPr/>
          </p:nvSpPr>
          <p:spPr>
            <a:xfrm>
              <a:off x="6274208" y="5714577"/>
              <a:ext cx="32079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 i="1" dirty="0"/>
                <a:t>Source: Developer Survey by </a:t>
              </a:r>
              <a:r>
                <a:rPr lang="en-US" sz="1200" i="1" dirty="0" err="1"/>
                <a:t>StackOverflow</a:t>
              </a:r>
              <a:endParaRPr lang="en-US" sz="1200" i="1" dirty="0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FA6871-E6DB-413B-855B-C19129D9645B}"/>
              </a:ext>
            </a:extLst>
          </p:cNvPr>
          <p:cNvCxnSpPr>
            <a:cxnSpLocks/>
          </p:cNvCxnSpPr>
          <p:nvPr/>
        </p:nvCxnSpPr>
        <p:spPr>
          <a:xfrm>
            <a:off x="3291840" y="4294293"/>
            <a:ext cx="1713654" cy="0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15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DF94D8-250D-4656-AE33-76317C52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313890"/>
            <a:ext cx="7525800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8E48B6E-83D8-4555-8F34-F1165BE0820B}"/>
              </a:ext>
            </a:extLst>
          </p:cNvPr>
          <p:cNvGrpSpPr/>
          <p:nvPr/>
        </p:nvGrpSpPr>
        <p:grpSpPr>
          <a:xfrm>
            <a:off x="1361958" y="2225887"/>
            <a:ext cx="9468083" cy="3190688"/>
            <a:chOff x="230292" y="778933"/>
            <a:chExt cx="7863841" cy="26500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AAAAAF-E515-404B-9E3F-99A545520494}"/>
                </a:ext>
              </a:extLst>
            </p:cNvPr>
            <p:cNvSpPr/>
            <p:nvPr/>
          </p:nvSpPr>
          <p:spPr>
            <a:xfrm>
              <a:off x="230292" y="778933"/>
              <a:ext cx="7863841" cy="26500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9DF93D-8BB3-4C8D-A6E0-742900308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358"/>
            <a:stretch/>
          </p:blipFill>
          <p:spPr>
            <a:xfrm>
              <a:off x="6007950" y="905720"/>
              <a:ext cx="1900250" cy="24640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03907D-C4CA-4CDB-A37C-8EAD6932E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1095" y="905720"/>
              <a:ext cx="1900251" cy="23488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DAD034-9EF9-45C5-B2DC-1FE4D6E81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799" y="905722"/>
              <a:ext cx="3806615" cy="246401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66F317-17BF-420C-A1D1-0D8350787B21}"/>
                </a:ext>
              </a:extLst>
            </p:cNvPr>
            <p:cNvSpPr/>
            <p:nvPr/>
          </p:nvSpPr>
          <p:spPr>
            <a:xfrm>
              <a:off x="3935119" y="905721"/>
              <a:ext cx="340361" cy="4015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0AB4B-48F7-4647-A571-959D47F282FD}"/>
              </a:ext>
            </a:extLst>
          </p:cNvPr>
          <p:cNvSpPr/>
          <p:nvPr/>
        </p:nvSpPr>
        <p:spPr>
          <a:xfrm>
            <a:off x="1681074" y="3057034"/>
            <a:ext cx="1786027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I’m two pages in and I still have no idea what you’re saying.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7313D3-FEBD-4A34-9413-675BC4A9FF52}"/>
              </a:ext>
            </a:extLst>
          </p:cNvPr>
          <p:cNvSpPr/>
          <p:nvPr/>
        </p:nvSpPr>
        <p:spPr>
          <a:xfrm>
            <a:off x="4480151" y="3057033"/>
            <a:ext cx="1175658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I asked for ONE copy, not four hundred…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CC3E8-5950-461E-A7FA-52474C1174EC}"/>
              </a:ext>
            </a:extLst>
          </p:cNvPr>
          <p:cNvSpPr/>
          <p:nvPr/>
        </p:nvSpPr>
        <p:spPr>
          <a:xfrm>
            <a:off x="8742620" y="5416575"/>
            <a:ext cx="21515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i="1" dirty="0"/>
              <a:t>Source: Cyanide and Happiness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04347E-AADA-4427-B710-2C46691DFE39}"/>
              </a:ext>
            </a:extLst>
          </p:cNvPr>
          <p:cNvSpPr/>
          <p:nvPr/>
        </p:nvSpPr>
        <p:spPr>
          <a:xfrm>
            <a:off x="6171453" y="3024163"/>
            <a:ext cx="1967184" cy="415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This is great, but you forgot to add a NULL terminator…now I’m just reading nonsense.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AB3394-E775-4AE3-A4F7-A9D67348C1B2}"/>
              </a:ext>
            </a:extLst>
          </p:cNvPr>
          <p:cNvSpPr/>
          <p:nvPr/>
        </p:nvSpPr>
        <p:spPr>
          <a:xfrm>
            <a:off x="8553231" y="3057033"/>
            <a:ext cx="1726114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This is plagiarism.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You can’t just “import essay”!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473A486-DDC6-4F42-AE8C-BCD1BA02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Comic relief: Java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B519BA-F92A-410E-A743-9EB1B939C755}"/>
              </a:ext>
            </a:extLst>
          </p:cNvPr>
          <p:cNvSpPr/>
          <p:nvPr/>
        </p:nvSpPr>
        <p:spPr>
          <a:xfrm>
            <a:off x="3756659" y="2225887"/>
            <a:ext cx="7073381" cy="3190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8E48B6E-83D8-4555-8F34-F1165BE0820B}"/>
              </a:ext>
            </a:extLst>
          </p:cNvPr>
          <p:cNvGrpSpPr/>
          <p:nvPr/>
        </p:nvGrpSpPr>
        <p:grpSpPr>
          <a:xfrm>
            <a:off x="1361958" y="2225887"/>
            <a:ext cx="9468083" cy="3190688"/>
            <a:chOff x="230292" y="778933"/>
            <a:chExt cx="7863841" cy="26500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AAAAAF-E515-404B-9E3F-99A545520494}"/>
                </a:ext>
              </a:extLst>
            </p:cNvPr>
            <p:cNvSpPr/>
            <p:nvPr/>
          </p:nvSpPr>
          <p:spPr>
            <a:xfrm>
              <a:off x="230292" y="778933"/>
              <a:ext cx="7863841" cy="26500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9DF93D-8BB3-4C8D-A6E0-742900308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358"/>
            <a:stretch/>
          </p:blipFill>
          <p:spPr>
            <a:xfrm>
              <a:off x="6007950" y="905720"/>
              <a:ext cx="1900250" cy="24640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03907D-C4CA-4CDB-A37C-8EAD6932E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1095" y="905720"/>
              <a:ext cx="1900251" cy="23488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DAD034-9EF9-45C5-B2DC-1FE4D6E81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799" y="905722"/>
              <a:ext cx="3806615" cy="246401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66F317-17BF-420C-A1D1-0D8350787B21}"/>
                </a:ext>
              </a:extLst>
            </p:cNvPr>
            <p:cNvSpPr/>
            <p:nvPr/>
          </p:nvSpPr>
          <p:spPr>
            <a:xfrm>
              <a:off x="3935119" y="905721"/>
              <a:ext cx="340361" cy="4015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0AB4B-48F7-4647-A571-959D47F282FD}"/>
              </a:ext>
            </a:extLst>
          </p:cNvPr>
          <p:cNvSpPr/>
          <p:nvPr/>
        </p:nvSpPr>
        <p:spPr>
          <a:xfrm>
            <a:off x="1681074" y="3057034"/>
            <a:ext cx="1786027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I’m two pages in and I still have no idea what you’re saying.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7313D3-FEBD-4A34-9413-675BC4A9FF52}"/>
              </a:ext>
            </a:extLst>
          </p:cNvPr>
          <p:cNvSpPr/>
          <p:nvPr/>
        </p:nvSpPr>
        <p:spPr>
          <a:xfrm>
            <a:off x="4480151" y="3057033"/>
            <a:ext cx="1175658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I asked for ONE copy, not four hundred…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CC3E8-5950-461E-A7FA-52474C1174EC}"/>
              </a:ext>
            </a:extLst>
          </p:cNvPr>
          <p:cNvSpPr/>
          <p:nvPr/>
        </p:nvSpPr>
        <p:spPr>
          <a:xfrm>
            <a:off x="8742620" y="5416575"/>
            <a:ext cx="21515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i="1" dirty="0"/>
              <a:t>Source: Cyanide and Happiness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04347E-AADA-4427-B710-2C46691DFE39}"/>
              </a:ext>
            </a:extLst>
          </p:cNvPr>
          <p:cNvSpPr/>
          <p:nvPr/>
        </p:nvSpPr>
        <p:spPr>
          <a:xfrm>
            <a:off x="6171453" y="3024163"/>
            <a:ext cx="1967184" cy="415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This is great, but you forgot to add a NULL terminator…now I’m just reading nonsense.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AB3394-E775-4AE3-A4F7-A9D67348C1B2}"/>
              </a:ext>
            </a:extLst>
          </p:cNvPr>
          <p:cNvSpPr/>
          <p:nvPr/>
        </p:nvSpPr>
        <p:spPr>
          <a:xfrm>
            <a:off x="8553231" y="3057033"/>
            <a:ext cx="1726114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This is plagiarism.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Lato"/>
              </a:rPr>
              <a:t>You can’t just “import essay”!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473A486-DDC6-4F42-AE8C-BCD1BA02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Comic relief: C++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92E611-F041-4424-8886-5E2D5C94E068}"/>
              </a:ext>
            </a:extLst>
          </p:cNvPr>
          <p:cNvSpPr/>
          <p:nvPr/>
        </p:nvSpPr>
        <p:spPr>
          <a:xfrm>
            <a:off x="6034838" y="2225887"/>
            <a:ext cx="4795202" cy="3190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931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535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Lato</vt:lpstr>
      <vt:lpstr>Trebuchet MS</vt:lpstr>
      <vt:lpstr>Berlin</vt:lpstr>
      <vt:lpstr>Intro. to Python</vt:lpstr>
      <vt:lpstr>Getting Started</vt:lpstr>
      <vt:lpstr>Getting Started</vt:lpstr>
      <vt:lpstr>Getting Started</vt:lpstr>
      <vt:lpstr>Why Python?</vt:lpstr>
      <vt:lpstr>Usage in Industry</vt:lpstr>
      <vt:lpstr>PowerPoint Presentation</vt:lpstr>
      <vt:lpstr>Comic relief: Java</vt:lpstr>
      <vt:lpstr>Comic relief: C++</vt:lpstr>
      <vt:lpstr>Comic relief: C</vt:lpstr>
      <vt:lpstr>Comic relief?</vt:lpstr>
      <vt:lpstr>Input/Output – print() and input()</vt:lpstr>
      <vt:lpstr>Variables – Quack, quack?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Ammons</dc:creator>
  <cp:lastModifiedBy>Ryan Ammons</cp:lastModifiedBy>
  <cp:revision>50</cp:revision>
  <dcterms:created xsi:type="dcterms:W3CDTF">2020-04-06T04:39:37Z</dcterms:created>
  <dcterms:modified xsi:type="dcterms:W3CDTF">2020-04-08T19:38:57Z</dcterms:modified>
</cp:coreProperties>
</file>