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6" r:id="rId2"/>
    <p:sldId id="269" r:id="rId3"/>
    <p:sldId id="271" r:id="rId4"/>
    <p:sldId id="270" r:id="rId5"/>
    <p:sldId id="275" r:id="rId6"/>
    <p:sldId id="278" r:id="rId7"/>
    <p:sldId id="277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E14"/>
    <a:srgbClr val="00B0F0"/>
    <a:srgbClr val="016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04" autoAdjust="0"/>
    <p:restoredTop sz="94660"/>
  </p:normalViewPr>
  <p:slideViewPr>
    <p:cSldViewPr snapToGrid="0">
      <p:cViewPr>
        <p:scale>
          <a:sx n="150" d="100"/>
          <a:sy n="150" d="100"/>
        </p:scale>
        <p:origin x="1302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1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16CEF-0EE7-48CF-A7D2-8DAD3A2E3ACB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D790A-52C3-427F-9E5E-916B9E48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25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2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066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3773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618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699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730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31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1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8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3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9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2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10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97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28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0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92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3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58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5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70362C11-7027-4912-8962-7EB26CB2444D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541" y="6324599"/>
            <a:ext cx="2472712" cy="61817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F14CF5D-62B4-43AE-801C-210374D2A33A}"/>
              </a:ext>
            </a:extLst>
          </p:cNvPr>
          <p:cNvGrpSpPr/>
          <p:nvPr userDrawn="1"/>
        </p:nvGrpSpPr>
        <p:grpSpPr>
          <a:xfrm>
            <a:off x="10350584" y="6275991"/>
            <a:ext cx="1911891" cy="618178"/>
            <a:chOff x="2362200" y="3199898"/>
            <a:chExt cx="8496300" cy="2747137"/>
          </a:xfrm>
        </p:grpSpPr>
        <p:pic>
          <p:nvPicPr>
            <p:cNvPr id="15" name="Picture 14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03C3BACC-48EA-4BE1-A220-F316D4564A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362200" y="3199898"/>
              <a:ext cx="8496300" cy="2747137"/>
            </a:xfrm>
            <a:prstGeom prst="rect">
              <a:avLst/>
            </a:prstGeom>
          </p:spPr>
        </p:pic>
        <p:pic>
          <p:nvPicPr>
            <p:cNvPr id="13" name="Picture 12" descr="A picture containing clock&#10;&#10;Description automatically generated">
              <a:extLst>
                <a:ext uri="{FF2B5EF4-FFF2-40B4-BE49-F238E27FC236}">
                  <a16:creationId xmlns:a16="http://schemas.microsoft.com/office/drawing/2014/main" id="{175C0E0C-6CD8-43AC-925C-D3B259D84CA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781960" y="3645722"/>
              <a:ext cx="2559015" cy="15708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8054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fammons.com/" TargetMode="Externa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hyperlink" Target="https://repl.it/" TargetMode="Externa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3schools.com/python/python_user_input.asp" TargetMode="External"/><Relationship Id="rId4" Type="http://schemas.openxmlformats.org/officeDocument/2006/relationships/hyperlink" Target="https://www.w3schools.com/python/python_intro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ython/python_variables.asp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python/python_datatypes.as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www.w3schools.com/python/python_conditions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www.w3schools.com/python/python_conditions.a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ython/python_while_loop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27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6CB75E-FEC1-42C2-A6F3-EEE0A44F9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169" y="2763206"/>
            <a:ext cx="8144134" cy="1331588"/>
          </a:xfrm>
        </p:spPr>
        <p:txBody>
          <a:bodyPr/>
          <a:lstStyle/>
          <a:p>
            <a:r>
              <a:rPr lang="en-US" sz="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Intro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r>
              <a:rPr lang="en-US" sz="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to Python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FBCCB0-2182-40C5-95F8-26A5E48C866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clrChange>
              <a:clrFrom>
                <a:srgbClr val="1D232F"/>
              </a:clrFrom>
              <a:clrTo>
                <a:srgbClr val="1D232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946" b="4571"/>
          <a:stretch/>
        </p:blipFill>
        <p:spPr>
          <a:xfrm>
            <a:off x="-191577" y="-60960"/>
            <a:ext cx="3788217" cy="22999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2204EE43-B312-429A-85CC-A58C700BD374}"/>
              </a:ext>
            </a:extLst>
          </p:cNvPr>
          <p:cNvSpPr txBox="1">
            <a:spLocks/>
          </p:cNvSpPr>
          <p:nvPr/>
        </p:nvSpPr>
        <p:spPr>
          <a:xfrm>
            <a:off x="-191577" y="4286531"/>
            <a:ext cx="9144000" cy="1992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solidFill>
                  <a:srgbClr val="F4BE1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Content and Corny Entertainment Provided by</a:t>
            </a:r>
          </a:p>
          <a:p>
            <a:r>
              <a:rPr lang="en-US" b="1" dirty="0">
                <a:solidFill>
                  <a:srgbClr val="F4BE1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Prof. Ryan Ammons, JD, MS-</a:t>
            </a:r>
            <a:r>
              <a:rPr lang="en-US" b="1" dirty="0" err="1">
                <a:solidFill>
                  <a:srgbClr val="F4BE1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Soft.Eng</a:t>
            </a:r>
            <a:r>
              <a:rPr lang="en-US" b="1" dirty="0">
                <a:solidFill>
                  <a:srgbClr val="F4BE1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endParaRPr lang="en-US" i="1" dirty="0">
              <a:solidFill>
                <a:srgbClr val="F4BE14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i="1" dirty="0">
                <a:solidFill>
                  <a:srgbClr val="F4BE1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rammons@nvcc.edu</a:t>
            </a:r>
          </a:p>
          <a:p>
            <a:r>
              <a:rPr lang="en-US" b="1" dirty="0">
                <a:solidFill>
                  <a:srgbClr val="F4BE1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www.ProfAmmons.com</a:t>
            </a:r>
            <a:r>
              <a:rPr lang="en-US" b="1" dirty="0">
                <a:solidFill>
                  <a:srgbClr val="F4BE1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  <p:pic>
        <p:nvPicPr>
          <p:cNvPr id="12" name="Picture 11" descr="A person wearing glasses and smiling at the camera&#10;&#10;Description automatically generated">
            <a:extLst>
              <a:ext uri="{FF2B5EF4-FFF2-40B4-BE49-F238E27FC236}">
                <a16:creationId xmlns:a16="http://schemas.microsoft.com/office/drawing/2014/main" id="{172988C0-9529-401B-898D-C0094523630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68936" y="113004"/>
            <a:ext cx="1680983" cy="2125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E2563AF-7D92-4944-9381-2F76E64928D6}"/>
              </a:ext>
            </a:extLst>
          </p:cNvPr>
          <p:cNvSpPr/>
          <p:nvPr/>
        </p:nvSpPr>
        <p:spPr>
          <a:xfrm>
            <a:off x="142081" y="1258889"/>
            <a:ext cx="3291840" cy="27432"/>
          </a:xfrm>
          <a:prstGeom prst="rect">
            <a:avLst/>
          </a:prstGeom>
          <a:ln w="31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2C69872-0302-4078-83D4-E4A4B6C5C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72374" y="2667893"/>
            <a:ext cx="1482457" cy="14824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645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22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7AEE8-C4BA-40DB-B30D-E62F2DE02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546999" cy="1080938"/>
          </a:xfrm>
        </p:spPr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4D82D-DAD3-4790-BC5B-395CB8D6D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3701" y="1135379"/>
            <a:ext cx="3619500" cy="477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Lato"/>
              </a:rPr>
              <a:t>Repl.it – </a:t>
            </a:r>
            <a:r>
              <a:rPr lang="en-US" b="1" dirty="0">
                <a:latin typeface="Lato"/>
                <a:hlinkClick r:id="rId2"/>
              </a:rPr>
              <a:t>https://repl.it</a:t>
            </a:r>
            <a:endParaRPr lang="en-US" b="1" dirty="0">
              <a:latin typeface="Lato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00EC988-3E0E-4598-93AA-9C7923DD2FF7}"/>
              </a:ext>
            </a:extLst>
          </p:cNvPr>
          <p:cNvCxnSpPr/>
          <p:nvPr/>
        </p:nvCxnSpPr>
        <p:spPr>
          <a:xfrm>
            <a:off x="5361889" y="4191000"/>
            <a:ext cx="830580" cy="0"/>
          </a:xfrm>
          <a:prstGeom prst="straightConnector1">
            <a:avLst/>
          </a:prstGeom>
          <a:ln w="57150" cap="flat" cmpd="sng" algn="ctr">
            <a:solidFill>
              <a:srgbClr val="F4BE1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E847B76-D1A2-40B7-9ADE-37E718E8FA1B}"/>
              </a:ext>
            </a:extLst>
          </p:cNvPr>
          <p:cNvSpPr/>
          <p:nvPr/>
        </p:nvSpPr>
        <p:spPr>
          <a:xfrm>
            <a:off x="351113" y="2092371"/>
            <a:ext cx="5168337" cy="698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dirty="0"/>
              <a:t>Click                , choose “Python”, name it whatever you like, then click</a:t>
            </a:r>
            <a:endParaRPr lang="en-US" b="1" u="sng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CAEADA-8D36-4152-B545-E4A77FB45C1C}"/>
              </a:ext>
            </a:extLst>
          </p:cNvPr>
          <p:cNvSpPr/>
          <p:nvPr/>
        </p:nvSpPr>
        <p:spPr>
          <a:xfrm>
            <a:off x="6949440" y="2386363"/>
            <a:ext cx="5380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Your new workspace (“</a:t>
            </a:r>
            <a:r>
              <a:rPr lang="en-US" dirty="0" err="1"/>
              <a:t>Repl</a:t>
            </a:r>
            <a:r>
              <a:rPr lang="en-US" dirty="0"/>
              <a:t>”) is ready to rock </a:t>
            </a:r>
            <a:r>
              <a:rPr lang="en-US" b="1" dirty="0">
                <a:solidFill>
                  <a:srgbClr val="F4BE14"/>
                </a:solidFill>
                <a:sym typeface="Wingdings" panose="05000000000000000000" pitchFamily="2" charset="2"/>
              </a:rPr>
              <a:t></a:t>
            </a:r>
            <a:endParaRPr lang="en-US" b="1" u="sng" dirty="0">
              <a:solidFill>
                <a:srgbClr val="F4BE14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5EA266-3A47-4257-B2A7-F5C02FE47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8494" y="2840741"/>
            <a:ext cx="4392290" cy="315321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4C9D3C1-2E77-4848-9A51-18C496CBC33B}"/>
              </a:ext>
            </a:extLst>
          </p:cNvPr>
          <p:cNvSpPr/>
          <p:nvPr/>
        </p:nvSpPr>
        <p:spPr>
          <a:xfrm>
            <a:off x="1783080" y="4594860"/>
            <a:ext cx="1516380" cy="868680"/>
          </a:xfrm>
          <a:prstGeom prst="ellipse">
            <a:avLst/>
          </a:prstGeom>
          <a:noFill/>
          <a:ln w="57150">
            <a:solidFill>
              <a:srgbClr val="F4BE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BD6B6E-7AD7-4EF7-A16C-7149E11DC347}"/>
              </a:ext>
            </a:extLst>
          </p:cNvPr>
          <p:cNvSpPr/>
          <p:nvPr/>
        </p:nvSpPr>
        <p:spPr>
          <a:xfrm>
            <a:off x="2781299" y="3368040"/>
            <a:ext cx="2249485" cy="694220"/>
          </a:xfrm>
          <a:prstGeom prst="ellipse">
            <a:avLst/>
          </a:prstGeom>
          <a:noFill/>
          <a:ln w="57150">
            <a:solidFill>
              <a:srgbClr val="F4BE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CFBB3D-B6E8-458F-8E0F-5A9C8473D9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3573" y="2925789"/>
            <a:ext cx="5502010" cy="29831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E9BD1D-A871-4D19-A12F-7A4C3E41E7C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5365" y="2118225"/>
            <a:ext cx="972185" cy="3227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BD2BCDA-4E0F-43A3-B5A8-8039740B715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97103" y="2440936"/>
            <a:ext cx="1292148" cy="32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5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4A38-A642-4002-937C-9280CA9B4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Review: </a:t>
            </a:r>
            <a:r>
              <a:rPr lang="en-US" b="1" dirty="0" err="1"/>
              <a:t>Input/Output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print() </a:t>
            </a:r>
            <a:r>
              <a:rPr lang="en-US" dirty="0"/>
              <a:t>and</a:t>
            </a:r>
            <a:r>
              <a:rPr lang="en-US" b="1" dirty="0"/>
              <a:t> input()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2EA41-AC34-45AC-95EE-0DC3264BF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32285"/>
            <a:ext cx="7198759" cy="39724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 </a:t>
            </a:r>
            <a:r>
              <a:rPr lang="en-US" b="1" dirty="0"/>
              <a:t>print() </a:t>
            </a:r>
            <a:r>
              <a:rPr lang="en-US" dirty="0"/>
              <a:t>to “print” to screen</a:t>
            </a:r>
          </a:p>
          <a:p>
            <a:endParaRPr lang="en-US" sz="400" b="1" dirty="0"/>
          </a:p>
          <a:p>
            <a:pPr marL="457200" lvl="1" indent="0">
              <a:buNone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("Hello, world.")</a:t>
            </a:r>
          </a:p>
          <a:p>
            <a:pPr marL="457200" lvl="1" indent="0">
              <a:buNone/>
            </a:pPr>
            <a:endParaRPr lang="en-US" sz="1500" dirty="0"/>
          </a:p>
          <a:p>
            <a:r>
              <a:rPr lang="en-US" dirty="0"/>
              <a:t>Use </a:t>
            </a:r>
            <a:r>
              <a:rPr lang="en-US" b="1" dirty="0"/>
              <a:t>input() </a:t>
            </a:r>
            <a:r>
              <a:rPr lang="en-US" dirty="0"/>
              <a:t>to get input from user</a:t>
            </a:r>
          </a:p>
          <a:p>
            <a:endParaRPr lang="en-US" sz="400" b="1" dirty="0"/>
          </a:p>
          <a:p>
            <a:pPr marL="457200" lvl="1" indent="0">
              <a:buNone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</a:rPr>
              <a:t>input</a:t>
            </a: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(“Type your name: ")</a:t>
            </a:r>
          </a:p>
          <a:p>
            <a:pPr marL="457200" lvl="1" indent="0">
              <a:buNone/>
            </a:pPr>
            <a:endParaRPr lang="en-US" b="1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b="1" i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# Save the output to a variable called 'name':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name</a:t>
            </a: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</a:rPr>
              <a:t>input</a:t>
            </a: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(“Type your name: ")</a:t>
            </a:r>
          </a:p>
          <a:p>
            <a:pPr marL="457200" lvl="1" indent="0">
              <a:buNone/>
            </a:pPr>
            <a:endParaRPr lang="en-US" b="1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b="1" i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# ‘print’ the value in 'name' to the screen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</a:rPr>
              <a:t>print</a:t>
            </a: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name</a:t>
            </a:r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01B103-7DC9-4845-905D-9EC3C4E42E6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87640" y="2170385"/>
            <a:ext cx="4287920" cy="17119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83C66A-552A-4E91-9DB3-3DD79511EB0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9994" y="4276057"/>
            <a:ext cx="4280275" cy="149220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E30D30-5190-40CE-A506-04EB3439A77A}"/>
              </a:ext>
            </a:extLst>
          </p:cNvPr>
          <p:cNvSpPr/>
          <p:nvPr/>
        </p:nvSpPr>
        <p:spPr>
          <a:xfrm>
            <a:off x="4983736" y="6334780"/>
            <a:ext cx="50627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hlinkClick r:id="rId4"/>
              </a:rPr>
              <a:t>https://www.w3schools.com/python/python_intro.asp</a:t>
            </a:r>
            <a:endParaRPr lang="en-US" sz="1400" dirty="0"/>
          </a:p>
          <a:p>
            <a:r>
              <a:rPr lang="en-US" sz="1400" dirty="0">
                <a:hlinkClick r:id="rId5"/>
              </a:rPr>
              <a:t>https://www.w3schools.com/python/python_user_input.asp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2292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4A38-A642-4002-937C-9280CA9B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753228"/>
            <a:ext cx="7844246" cy="1080938"/>
          </a:xfrm>
        </p:spPr>
        <p:txBody>
          <a:bodyPr/>
          <a:lstStyle/>
          <a:p>
            <a:r>
              <a:rPr lang="en-US" b="1" i="1" dirty="0"/>
              <a:t>Review: </a:t>
            </a:r>
            <a:r>
              <a:rPr lang="en-US" b="1" dirty="0"/>
              <a:t>Variables</a:t>
            </a:r>
            <a:r>
              <a:rPr lang="en-US" dirty="0"/>
              <a:t> – Quack, quack?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2EA41-AC34-45AC-95EE-0DC3264BF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55331"/>
            <a:ext cx="10033399" cy="3599316"/>
          </a:xfrm>
        </p:spPr>
        <p:txBody>
          <a:bodyPr>
            <a:normAutofit/>
          </a:bodyPr>
          <a:lstStyle/>
          <a:p>
            <a:r>
              <a:rPr lang="en-US" b="1" dirty="0"/>
              <a:t>Variables</a:t>
            </a:r>
            <a:r>
              <a:rPr lang="en-US" dirty="0"/>
              <a:t>…placeholders for values</a:t>
            </a:r>
          </a:p>
          <a:p>
            <a:pPr lvl="1"/>
            <a:r>
              <a:rPr lang="en-US" dirty="0"/>
              <a:t>NO TYPE needed </a:t>
            </a:r>
            <a:r>
              <a:rPr lang="en-US" i="1" dirty="0"/>
              <a:t>(dynamic-typing / duck-typing)</a:t>
            </a:r>
            <a:br>
              <a:rPr lang="en-US" dirty="0"/>
            </a:br>
            <a:endParaRPr lang="en-US" sz="1100" dirty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>
                <a:latin typeface="Consolas" panose="020B0609020204030204" pitchFamily="49" charset="0"/>
              </a:rPr>
              <a:t>int, str, bool, float </a:t>
            </a:r>
            <a:r>
              <a:rPr lang="en-US" i="1" dirty="0"/>
              <a:t>(and many more…)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Examples:</a:t>
            </a:r>
          </a:p>
          <a:p>
            <a:pPr lvl="1"/>
            <a:endParaRPr lang="en-US" sz="1000" i="1" dirty="0"/>
          </a:p>
          <a:p>
            <a:pPr marL="914400" lvl="2" indent="0">
              <a:buNone/>
            </a:pP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Create empty variable 'x':	</a:t>
            </a:r>
            <a:r>
              <a:rPr lang="en-US" sz="2000" b="1" dirty="0">
                <a:solidFill>
                  <a:srgbClr val="002060"/>
                </a:solidFill>
                <a:latin typeface="Consolas" panose="020B0609020204030204" pitchFamily="49" charset="0"/>
              </a:rPr>
              <a:t>		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x</a:t>
            </a:r>
          </a:p>
          <a:p>
            <a:pPr marL="914400" lvl="2" indent="0">
              <a:buNone/>
            </a:pP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Create variable with value True: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python_is_cool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latin typeface="Consolas" panose="020B0609020204030204" pitchFamily="49" charset="0"/>
              </a:rPr>
              <a:t>=</a:t>
            </a:r>
            <a:r>
              <a:rPr lang="en-US" sz="2000" b="1" dirty="0">
                <a:solidFill>
                  <a:srgbClr val="00206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True</a:t>
            </a:r>
          </a:p>
          <a:p>
            <a:pPr marL="914400" lvl="2" indent="0">
              <a:buNone/>
            </a:pP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	    Create 'y', set to 10:		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y </a:t>
            </a:r>
            <a:r>
              <a:rPr lang="en-US" sz="2000" b="1" dirty="0">
                <a:latin typeface="Consolas" panose="020B0609020204030204" pitchFamily="49" charset="0"/>
              </a:rPr>
              <a:t>=</a:t>
            </a:r>
            <a:r>
              <a:rPr lang="en-US" sz="2000" b="1" dirty="0">
                <a:solidFill>
                  <a:srgbClr val="00206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10</a:t>
            </a:r>
          </a:p>
          <a:p>
            <a:pPr marL="914400" lvl="2" indent="0">
              <a:buNone/>
            </a:pP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	  	    Set 'x' to '10':	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x </a:t>
            </a:r>
            <a:r>
              <a:rPr lang="en-US" sz="2000" b="1" dirty="0">
                <a:latin typeface="Consolas" panose="020B0609020204030204" pitchFamily="49" charset="0"/>
              </a:rPr>
              <a:t>=</a:t>
            </a:r>
            <a:r>
              <a:rPr lang="en-US" sz="2000" b="1" dirty="0">
                <a:solidFill>
                  <a:srgbClr val="00206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"10"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E16E03-50B7-4A41-BD5D-2E0C85FD099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91544" y="91440"/>
            <a:ext cx="3405276" cy="3863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0BB8839-4DD9-4C50-8665-E8192104E35A}"/>
              </a:ext>
            </a:extLst>
          </p:cNvPr>
          <p:cNvSpPr/>
          <p:nvPr/>
        </p:nvSpPr>
        <p:spPr>
          <a:xfrm>
            <a:off x="4988507" y="6334780"/>
            <a:ext cx="5673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https://www.w3schools.com/python/python_variables.asp</a:t>
            </a:r>
            <a:endParaRPr lang="en-US" sz="1400" dirty="0"/>
          </a:p>
          <a:p>
            <a:r>
              <a:rPr lang="en-US" sz="1400" dirty="0">
                <a:hlinkClick r:id="rId4"/>
              </a:rPr>
              <a:t>https://www.w3schools.com/python/python_datatypes.asp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1022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4A38-A642-4002-937C-9280CA9B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84" y="753228"/>
            <a:ext cx="7234197" cy="1080938"/>
          </a:xfrm>
        </p:spPr>
        <p:txBody>
          <a:bodyPr/>
          <a:lstStyle/>
          <a:p>
            <a:r>
              <a:rPr lang="en-US" b="1" i="1" dirty="0"/>
              <a:t>Review: </a:t>
            </a:r>
            <a:r>
              <a:rPr lang="en-US" b="1" dirty="0"/>
              <a:t>Branching </a:t>
            </a:r>
            <a:r>
              <a:rPr lang="en-US" dirty="0"/>
              <a:t>– if/</a:t>
            </a:r>
            <a:r>
              <a:rPr lang="en-US" dirty="0" err="1"/>
              <a:t>elif</a:t>
            </a:r>
            <a:r>
              <a:rPr lang="en-US" dirty="0"/>
              <a:t>/else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2EA41-AC34-45AC-95EE-0DC3264BF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07014"/>
            <a:ext cx="6037005" cy="3246036"/>
          </a:xfrm>
        </p:spPr>
        <p:txBody>
          <a:bodyPr>
            <a:normAutofit/>
          </a:bodyPr>
          <a:lstStyle/>
          <a:p>
            <a:r>
              <a:rPr lang="en-US" b="1" dirty="0"/>
              <a:t>Branching – </a:t>
            </a:r>
            <a:r>
              <a:rPr lang="en-US" i="1" dirty="0"/>
              <a:t>many paths</a:t>
            </a:r>
          </a:p>
          <a:p>
            <a:endParaRPr lang="en-US" sz="900" b="1" dirty="0">
              <a:latin typeface="Consolas" panose="020B0609020204030204" pitchFamily="49" charset="0"/>
            </a:endParaRPr>
          </a:p>
          <a:p>
            <a:endParaRPr lang="en-US" sz="900" b="1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900" b="1" dirty="0">
                <a:solidFill>
                  <a:srgbClr val="F4BE14"/>
                </a:solidFill>
                <a:latin typeface="Consolas" panose="020B0609020204030204" pitchFamily="49" charset="0"/>
              </a:rPr>
              <a:t>if</a:t>
            </a:r>
            <a:r>
              <a:rPr lang="en-US" sz="1900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 err="1">
                <a:latin typeface="Consolas" panose="020B0609020204030204" pitchFamily="49" charset="0"/>
              </a:rPr>
              <a:t>dragon_is_friendly</a:t>
            </a:r>
            <a:r>
              <a:rPr lang="en-US" sz="1900" b="1" dirty="0">
                <a:latin typeface="Consolas" panose="020B06090202040302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1900" b="1" dirty="0">
                <a:latin typeface="Consolas" panose="020B0609020204030204" pitchFamily="49" charset="0"/>
              </a:rPr>
              <a:t>    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en-US" sz="1900" b="1" dirty="0">
                <a:latin typeface="Consolas" panose="020B0609020204030204" pitchFamily="49" charset="0"/>
              </a:rPr>
              <a:t>("dragon friendly, win!")</a:t>
            </a:r>
          </a:p>
          <a:p>
            <a:pPr marL="457200" lvl="1" indent="0">
              <a:buNone/>
            </a:pPr>
            <a:r>
              <a:rPr lang="en-US" sz="1900" b="1" dirty="0" err="1">
                <a:solidFill>
                  <a:srgbClr val="F4BE14"/>
                </a:solidFill>
                <a:latin typeface="Consolas" panose="020B0609020204030204" pitchFamily="49" charset="0"/>
              </a:rPr>
              <a:t>elif</a:t>
            </a:r>
            <a:r>
              <a:rPr lang="en-US" sz="19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 err="1">
                <a:latin typeface="Consolas" panose="020B0609020204030204" pitchFamily="49" charset="0"/>
              </a:rPr>
              <a:t>dragon_is_asleep</a:t>
            </a:r>
            <a:r>
              <a:rPr lang="en-US" sz="1900" b="1" dirty="0">
                <a:latin typeface="Consolas" panose="020B06090202040302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1900" b="1" dirty="0">
                <a:latin typeface="Consolas" panose="020B0609020204030204" pitchFamily="49" charset="0"/>
              </a:rPr>
              <a:t>    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en-US" sz="1900" b="1" dirty="0">
                <a:latin typeface="Consolas" panose="020B0609020204030204" pitchFamily="49" charset="0"/>
              </a:rPr>
              <a:t>("dragon asleep, win!")</a:t>
            </a:r>
          </a:p>
          <a:p>
            <a:pPr marL="457200" lvl="1" indent="0">
              <a:buNone/>
            </a:pPr>
            <a:r>
              <a:rPr lang="en-US" sz="1900" b="1" dirty="0">
                <a:solidFill>
                  <a:srgbClr val="F4BE14"/>
                </a:solidFill>
                <a:latin typeface="Consolas" panose="020B0609020204030204" pitchFamily="49" charset="0"/>
              </a:rPr>
              <a:t>else</a:t>
            </a:r>
            <a:r>
              <a:rPr lang="en-US" sz="1900" b="1" dirty="0">
                <a:latin typeface="Consolas" panose="020B06090202040302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1900" b="1" dirty="0">
                <a:latin typeface="Consolas" panose="020B0609020204030204" pitchFamily="49" charset="0"/>
              </a:rPr>
              <a:t>    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en-US" sz="1900" b="1" dirty="0">
                <a:latin typeface="Consolas" panose="020B0609020204030204" pitchFamily="49" charset="0"/>
              </a:rPr>
              <a:t>("not friendly, not asleep")</a:t>
            </a:r>
          </a:p>
          <a:p>
            <a:pPr marL="457200" lvl="1" indent="0">
              <a:buNone/>
            </a:pP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    print</a:t>
            </a:r>
            <a:r>
              <a:rPr lang="en-US" sz="1900" b="1" dirty="0">
                <a:latin typeface="Consolas" panose="020B0609020204030204" pitchFamily="49" charset="0"/>
              </a:rPr>
              <a:t>("lose...")</a:t>
            </a:r>
          </a:p>
          <a:p>
            <a:pPr marL="457200" lvl="1" indent="0">
              <a:buNone/>
            </a:pPr>
            <a:endParaRPr lang="en-US" sz="1900" b="1" dirty="0">
              <a:latin typeface="Consolas" panose="020B06090202040302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BB8839-4DD9-4C50-8665-E8192104E35A}"/>
              </a:ext>
            </a:extLst>
          </p:cNvPr>
          <p:cNvSpPr/>
          <p:nvPr/>
        </p:nvSpPr>
        <p:spPr>
          <a:xfrm>
            <a:off x="4988507" y="6515660"/>
            <a:ext cx="56731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https://www.w3schools.com/python/python_conditions.asp</a:t>
            </a:r>
            <a:endParaRPr lang="en-US" sz="1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C90FD24-1D86-48CD-B7BB-CB42E043EACA}"/>
              </a:ext>
            </a:extLst>
          </p:cNvPr>
          <p:cNvCxnSpPr/>
          <p:nvPr/>
        </p:nvCxnSpPr>
        <p:spPr>
          <a:xfrm>
            <a:off x="6124524" y="2181463"/>
            <a:ext cx="0" cy="3647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97">
            <a:extLst>
              <a:ext uri="{FF2B5EF4-FFF2-40B4-BE49-F238E27FC236}">
                <a16:creationId xmlns:a16="http://schemas.microsoft.com/office/drawing/2014/main" id="{6558F98E-2902-49EF-81A4-4544CB3608E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2111" y="753228"/>
            <a:ext cx="3963212" cy="548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9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4A38-A642-4002-937C-9280CA9B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72" y="746878"/>
            <a:ext cx="7844246" cy="1080938"/>
          </a:xfrm>
        </p:spPr>
        <p:txBody>
          <a:bodyPr/>
          <a:lstStyle/>
          <a:p>
            <a:r>
              <a:rPr lang="en-US" b="1" dirty="0"/>
              <a:t>Repetition, Loops </a:t>
            </a:r>
            <a:r>
              <a:rPr lang="en-US" dirty="0"/>
              <a:t>– Comic Relief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ED13C1-31D9-4E8B-8E15-E3480E8B32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34211" y="2296645"/>
            <a:ext cx="7323578" cy="27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0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4A38-A642-4002-937C-9280CA9B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84" y="753228"/>
            <a:ext cx="10348616" cy="1080938"/>
          </a:xfrm>
        </p:spPr>
        <p:txBody>
          <a:bodyPr/>
          <a:lstStyle/>
          <a:p>
            <a:r>
              <a:rPr lang="en-US" b="1" dirty="0"/>
              <a:t>Repetition – </a:t>
            </a:r>
            <a:r>
              <a:rPr lang="en-US" sz="3200" dirty="0"/>
              <a:t>do something over and over…and over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2EA41-AC34-45AC-95EE-0DC3264BF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2107014"/>
            <a:ext cx="6978647" cy="399775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Repetition – </a:t>
            </a:r>
            <a:r>
              <a:rPr lang="en-US" i="1" dirty="0"/>
              <a:t>repeating code</a:t>
            </a:r>
          </a:p>
          <a:p>
            <a:endParaRPr lang="en-US" sz="900" b="1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900" b="1" dirty="0">
                <a:solidFill>
                  <a:prstClr val="white"/>
                </a:solidFill>
                <a:latin typeface="Consolas" panose="020B0609020204030204" pitchFamily="49" charset="0"/>
              </a:rPr>
              <a:t>ducks = 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900" b="1" dirty="0">
                <a:solidFill>
                  <a:prstClr val="white"/>
                </a:solidFill>
                <a:latin typeface="Consolas" panose="020B0609020204030204" pitchFamily="49" charset="0"/>
              </a:rPr>
              <a:t>(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input</a:t>
            </a:r>
            <a:r>
              <a:rPr lang="en-US" sz="1900" b="1" dirty="0">
                <a:solidFill>
                  <a:prstClr val="white"/>
                </a:solidFill>
                <a:latin typeface="Consolas" panose="020B0609020204030204" pitchFamily="49" charset="0"/>
              </a:rPr>
              <a:t>("How many ducks until goose?"))</a:t>
            </a:r>
          </a:p>
          <a:p>
            <a:pPr marL="457200" lvl="1" indent="0">
              <a:buNone/>
            </a:pPr>
            <a:endParaRPr lang="en-US" sz="500" b="1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900" b="1" dirty="0">
                <a:solidFill>
                  <a:srgbClr val="F4BE14"/>
                </a:solidFill>
                <a:latin typeface="Consolas" panose="020B0609020204030204" pitchFamily="49" charset="0"/>
              </a:rPr>
              <a:t>if</a:t>
            </a:r>
            <a:r>
              <a:rPr lang="en-US" sz="1900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>
                <a:latin typeface="Consolas" panose="020B0609020204030204" pitchFamily="49" charset="0"/>
              </a:rPr>
              <a:t>ducks == 1:</a:t>
            </a:r>
          </a:p>
          <a:p>
            <a:pPr marL="457200" lvl="1" indent="0">
              <a:buNone/>
            </a:pPr>
            <a:r>
              <a:rPr lang="en-US" sz="1900" b="1" dirty="0">
                <a:latin typeface="Consolas" panose="020B0609020204030204" pitchFamily="49" charset="0"/>
              </a:rPr>
              <a:t>   	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en-US" sz="1900" b="1" dirty="0">
                <a:latin typeface="Consolas" panose="020B0609020204030204" pitchFamily="49" charset="0"/>
              </a:rPr>
              <a:t>("duck")</a:t>
            </a:r>
          </a:p>
          <a:p>
            <a:pPr marL="457200" lvl="1" indent="0">
              <a:buNone/>
            </a:pPr>
            <a:r>
              <a:rPr lang="en-US" sz="1900" b="1" dirty="0" err="1">
                <a:solidFill>
                  <a:srgbClr val="F4BE14"/>
                </a:solidFill>
                <a:latin typeface="Consolas" panose="020B0609020204030204" pitchFamily="49" charset="0"/>
              </a:rPr>
              <a:t>elif</a:t>
            </a:r>
            <a:r>
              <a:rPr lang="en-US" sz="19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>
                <a:latin typeface="Consolas" panose="020B0609020204030204" pitchFamily="49" charset="0"/>
              </a:rPr>
              <a:t>ducks == 2:</a:t>
            </a:r>
          </a:p>
          <a:p>
            <a:pPr marL="457200" lvl="1" indent="0">
              <a:buNone/>
            </a:pPr>
            <a:r>
              <a:rPr lang="en-US" sz="1900" b="1" dirty="0">
                <a:latin typeface="Consolas" panose="020B0609020204030204" pitchFamily="49" charset="0"/>
              </a:rPr>
              <a:t>   	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en-US" sz="1900" b="1" dirty="0">
                <a:latin typeface="Consolas" panose="020B0609020204030204" pitchFamily="49" charset="0"/>
              </a:rPr>
              <a:t>("duck")</a:t>
            </a:r>
          </a:p>
          <a:p>
            <a:pPr marL="457200" lvl="1" indent="0">
              <a:buNone/>
            </a:pP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	print</a:t>
            </a:r>
            <a:r>
              <a:rPr lang="en-US" sz="1900" b="1" dirty="0">
                <a:latin typeface="Consolas" panose="020B0609020204030204" pitchFamily="49" charset="0"/>
              </a:rPr>
              <a:t>("duck")</a:t>
            </a:r>
          </a:p>
          <a:p>
            <a:pPr marL="457200" lvl="1" indent="0">
              <a:buNone/>
            </a:pPr>
            <a:r>
              <a:rPr lang="en-US" sz="1900" b="1" dirty="0" err="1">
                <a:solidFill>
                  <a:srgbClr val="F4BE14"/>
                </a:solidFill>
                <a:latin typeface="Consolas" panose="020B0609020204030204" pitchFamily="49" charset="0"/>
              </a:rPr>
              <a:t>elif</a:t>
            </a:r>
            <a:r>
              <a:rPr lang="en-US" sz="1900" b="1" dirty="0">
                <a:solidFill>
                  <a:srgbClr val="F4BE14"/>
                </a:solidFill>
                <a:latin typeface="Consolas" panose="020B0609020204030204" pitchFamily="49" charset="0"/>
              </a:rPr>
              <a:t> </a:t>
            </a:r>
            <a:r>
              <a:rPr lang="en-US" sz="1900" b="1" dirty="0">
                <a:latin typeface="Consolas" panose="020B0609020204030204" pitchFamily="49" charset="0"/>
              </a:rPr>
              <a:t>ducks == 3:</a:t>
            </a:r>
          </a:p>
          <a:p>
            <a:pPr marL="457200" lvl="1" indent="0">
              <a:buNone/>
            </a:pPr>
            <a:r>
              <a:rPr lang="en-US" sz="1900" b="1" dirty="0">
                <a:latin typeface="Consolas" panose="020B0609020204030204" pitchFamily="49" charset="0"/>
              </a:rPr>
              <a:t> 	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en-US" sz="1900" b="1" dirty="0">
                <a:latin typeface="Consolas" panose="020B0609020204030204" pitchFamily="49" charset="0"/>
              </a:rPr>
              <a:t>("duck")</a:t>
            </a:r>
          </a:p>
          <a:p>
            <a:pPr marL="457200" lvl="1" indent="0">
              <a:buNone/>
            </a:pP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	print</a:t>
            </a:r>
            <a:r>
              <a:rPr lang="en-US" sz="1900" b="1" dirty="0">
                <a:latin typeface="Consolas" panose="020B0609020204030204" pitchFamily="49" charset="0"/>
              </a:rPr>
              <a:t>("duck")</a:t>
            </a:r>
          </a:p>
          <a:p>
            <a:pPr marL="457200" lvl="1" indent="0">
              <a:buNone/>
            </a:pPr>
            <a:r>
              <a:rPr lang="en-US" sz="1900" b="1" dirty="0">
                <a:latin typeface="Consolas" panose="020B0609020204030204" pitchFamily="49" charset="0"/>
              </a:rPr>
              <a:t>	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en-US" sz="1900" b="1" dirty="0">
                <a:latin typeface="Consolas" panose="020B0609020204030204" pitchFamily="49" charset="0"/>
              </a:rPr>
              <a:t>("duck")</a:t>
            </a:r>
          </a:p>
          <a:p>
            <a:pPr marL="457200" lvl="1" indent="0">
              <a:buNone/>
            </a:pPr>
            <a:endParaRPr lang="en-US" sz="1900" b="1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print</a:t>
            </a:r>
            <a:r>
              <a:rPr lang="en-US" sz="1900" b="1" dirty="0">
                <a:latin typeface="Consolas" panose="020B0609020204030204" pitchFamily="49" charset="0"/>
              </a:rPr>
              <a:t>("GOOSE!")</a:t>
            </a:r>
          </a:p>
          <a:p>
            <a:pPr marL="457200" lvl="1" indent="0">
              <a:buNone/>
            </a:pPr>
            <a:endParaRPr lang="en-US" sz="1900" b="1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endParaRPr lang="en-US" sz="1900" b="1" dirty="0">
              <a:latin typeface="Consolas" panose="020B06090202040302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BB8839-4DD9-4C50-8665-E8192104E35A}"/>
              </a:ext>
            </a:extLst>
          </p:cNvPr>
          <p:cNvSpPr/>
          <p:nvPr/>
        </p:nvSpPr>
        <p:spPr>
          <a:xfrm>
            <a:off x="4988507" y="6515660"/>
            <a:ext cx="56731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https://www.w3schools.com/python/python_conditions.asp</a:t>
            </a:r>
            <a:endParaRPr lang="en-US" sz="1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C90FD24-1D86-48CD-B7BB-CB42E043EACA}"/>
              </a:ext>
            </a:extLst>
          </p:cNvPr>
          <p:cNvCxnSpPr/>
          <p:nvPr/>
        </p:nvCxnSpPr>
        <p:spPr>
          <a:xfrm>
            <a:off x="7273874" y="2107014"/>
            <a:ext cx="0" cy="3647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00336909-8DCB-4BD7-9AA1-0F0E66225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8000" y="2379411"/>
            <a:ext cx="3429000" cy="244602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CBED4C3-FBEA-42C4-9CED-1C4FF01D8D5F}"/>
              </a:ext>
            </a:extLst>
          </p:cNvPr>
          <p:cNvSpPr/>
          <p:nvPr/>
        </p:nvSpPr>
        <p:spPr>
          <a:xfrm>
            <a:off x="8065122" y="4794763"/>
            <a:ext cx="35547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i="1" dirty="0"/>
              <a:t>Duck, Duck, Goose game </a:t>
            </a:r>
            <a:r>
              <a:rPr lang="en-US" sz="1200" i="1" dirty="0"/>
              <a:t>(source: Wikipedia)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98023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4A38-A642-4002-937C-9280CA9B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85" y="753228"/>
            <a:ext cx="4786016" cy="1080938"/>
          </a:xfrm>
        </p:spPr>
        <p:txBody>
          <a:bodyPr/>
          <a:lstStyle/>
          <a:p>
            <a:r>
              <a:rPr lang="en-US" b="1" dirty="0"/>
              <a:t>Looping </a:t>
            </a:r>
            <a:r>
              <a:rPr lang="en-US" dirty="0"/>
              <a:t>– while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2EA41-AC34-45AC-95EE-0DC3264BF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2107015"/>
            <a:ext cx="5886451" cy="3493686"/>
          </a:xfrm>
        </p:spPr>
        <p:txBody>
          <a:bodyPr>
            <a:normAutofit/>
          </a:bodyPr>
          <a:lstStyle/>
          <a:p>
            <a:r>
              <a:rPr lang="en-US" b="1" dirty="0"/>
              <a:t>while loop – </a:t>
            </a:r>
            <a:r>
              <a:rPr lang="en-US" i="1" dirty="0"/>
              <a:t>repeat…repeat…repeat?</a:t>
            </a:r>
          </a:p>
          <a:p>
            <a:endParaRPr lang="en-US" sz="900" b="1" dirty="0">
              <a:latin typeface="Consolas" panose="020B0609020204030204" pitchFamily="49" charset="0"/>
            </a:endParaRPr>
          </a:p>
          <a:p>
            <a:endParaRPr lang="en-US" sz="900" b="1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endParaRPr lang="en-US" sz="1900" b="1" dirty="0">
              <a:latin typeface="Consolas" panose="020B06090202040302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BB8839-4DD9-4C50-8665-E8192104E35A}"/>
              </a:ext>
            </a:extLst>
          </p:cNvPr>
          <p:cNvSpPr/>
          <p:nvPr/>
        </p:nvSpPr>
        <p:spPr>
          <a:xfrm>
            <a:off x="4988507" y="6515660"/>
            <a:ext cx="56731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https://www.w3schools.com/python/python_while_loops.asp</a:t>
            </a:r>
            <a:endParaRPr lang="en-US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1B283A-707D-41E1-90D7-004D6884B720}"/>
              </a:ext>
            </a:extLst>
          </p:cNvPr>
          <p:cNvSpPr/>
          <p:nvPr/>
        </p:nvSpPr>
        <p:spPr>
          <a:xfrm>
            <a:off x="438150" y="2767280"/>
            <a:ext cx="6864350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b="1" dirty="0">
                <a:solidFill>
                  <a:prstClr val="white"/>
                </a:solidFill>
                <a:latin typeface="Consolas" panose="020B0609020204030204" pitchFamily="49" charset="0"/>
              </a:rPr>
              <a:t>ducks = 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900" b="1" dirty="0">
                <a:solidFill>
                  <a:prstClr val="white"/>
                </a:solidFill>
                <a:latin typeface="Consolas" panose="020B0609020204030204" pitchFamily="49" charset="0"/>
              </a:rPr>
              <a:t>(</a:t>
            </a:r>
            <a:r>
              <a:rPr lang="en-US" sz="19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input</a:t>
            </a:r>
            <a:r>
              <a:rPr lang="en-US" sz="1900" b="1" dirty="0">
                <a:solidFill>
                  <a:prstClr val="white"/>
                </a:solidFill>
                <a:latin typeface="Consolas" panose="020B0609020204030204" pitchFamily="49" charset="0"/>
              </a:rPr>
              <a:t>("How many ducks until goose?"))</a:t>
            </a:r>
          </a:p>
          <a:p>
            <a:endParaRPr lang="en-US" sz="500" b="1" dirty="0">
              <a:latin typeface="Consolas" panose="020B0609020204030204" pitchFamily="49" charset="0"/>
            </a:endParaRPr>
          </a:p>
          <a:p>
            <a:r>
              <a:rPr lang="en-US" sz="1900" b="1" dirty="0">
                <a:latin typeface="Consolas" panose="020B0609020204030204" pitchFamily="49" charset="0"/>
              </a:rPr>
              <a:t>count = 0</a:t>
            </a:r>
          </a:p>
          <a:p>
            <a:endParaRPr lang="en-US" sz="2000" b="1" dirty="0">
              <a:solidFill>
                <a:srgbClr val="F4BE14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F4BE1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&lt; ducks: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("duck")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count = count + 1</a:t>
            </a:r>
          </a:p>
          <a:p>
            <a:endParaRPr lang="en-US" sz="20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("GOOSE!")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36F7B2D-E8C0-449D-95AC-CD9CE1C919FB}"/>
              </a:ext>
            </a:extLst>
          </p:cNvPr>
          <p:cNvGrpSpPr/>
          <p:nvPr/>
        </p:nvGrpSpPr>
        <p:grpSpPr>
          <a:xfrm>
            <a:off x="7859894" y="1293697"/>
            <a:ext cx="3446724" cy="4644604"/>
            <a:chOff x="7429411" y="1734982"/>
            <a:chExt cx="3446724" cy="4644604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54D37FA-8179-4494-85D8-0F870203846D}"/>
                </a:ext>
              </a:extLst>
            </p:cNvPr>
            <p:cNvCxnSpPr>
              <a:cxnSpLocks/>
              <a:stCxn id="11" idx="3"/>
              <a:endCxn id="60" idx="3"/>
            </p:cNvCxnSpPr>
            <p:nvPr/>
          </p:nvCxnSpPr>
          <p:spPr>
            <a:xfrm flipH="1">
              <a:off x="10153650" y="3515266"/>
              <a:ext cx="262103" cy="2167612"/>
            </a:xfrm>
            <a:prstGeom prst="curvedConnector3">
              <a:avLst>
                <a:gd name="adj1" fmla="val -380366"/>
              </a:avLst>
            </a:prstGeom>
            <a:ln>
              <a:tailEnd type="stealth" w="med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44A1432-3BF2-4B45-BF63-D07612C0A624}"/>
                </a:ext>
              </a:extLst>
            </p:cNvPr>
            <p:cNvCxnSpPr>
              <a:cxnSpLocks/>
              <a:stCxn id="48" idx="1"/>
              <a:endCxn id="11" idx="1"/>
            </p:cNvCxnSpPr>
            <p:nvPr/>
          </p:nvCxnSpPr>
          <p:spPr>
            <a:xfrm rot="10800000">
              <a:off x="8306538" y="3515266"/>
              <a:ext cx="325603" cy="1417520"/>
            </a:xfrm>
            <a:prstGeom prst="curvedConnector3">
              <a:avLst>
                <a:gd name="adj1" fmla="val 275520"/>
              </a:avLst>
            </a:prstGeom>
            <a:ln>
              <a:tailEnd type="stealth" w="med" len="lg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0A90B791-71BA-43CB-9C6F-2540C585DB33}"/>
                </a:ext>
              </a:extLst>
            </p:cNvPr>
            <p:cNvGrpSpPr/>
            <p:nvPr/>
          </p:nvGrpSpPr>
          <p:grpSpPr>
            <a:xfrm>
              <a:off x="7429411" y="1734982"/>
              <a:ext cx="3446724" cy="4644604"/>
              <a:chOff x="7429411" y="1734982"/>
              <a:chExt cx="3446724" cy="4644604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FDBBE6A-A6B5-4C93-B04B-EA29314A8049}"/>
                  </a:ext>
                </a:extLst>
              </p:cNvPr>
              <p:cNvSpPr txBox="1"/>
              <p:nvPr/>
            </p:nvSpPr>
            <p:spPr>
              <a:xfrm>
                <a:off x="8897849" y="1734982"/>
                <a:ext cx="926592" cy="307282"/>
              </a:xfrm>
              <a:prstGeom prst="flowChartTerminator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tIns="18288" rIns="91440" bIns="0" rtlCol="0">
                <a:spAutoFit/>
              </a:bodyPr>
              <a:lstStyle/>
              <a:p>
                <a:pPr algn="ctr"/>
                <a:r>
                  <a:rPr lang="en-US" sz="1300" dirty="0">
                    <a:latin typeface="MV Boli" panose="02000500030200090000" pitchFamily="2" charset="0"/>
                    <a:cs typeface="MV Boli" panose="02000500030200090000" pitchFamily="2" charset="0"/>
                  </a:rPr>
                  <a:t>START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760F79E-589E-44F8-B4A7-E71A17A2802D}"/>
                  </a:ext>
                </a:extLst>
              </p:cNvPr>
              <p:cNvSpPr txBox="1"/>
              <p:nvPr/>
            </p:nvSpPr>
            <p:spPr>
              <a:xfrm>
                <a:off x="8495513" y="2278036"/>
                <a:ext cx="1731264" cy="292388"/>
              </a:xfrm>
              <a:prstGeom prst="rect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dirty="0">
                    <a:latin typeface="MV Boli" panose="02000500030200090000" pitchFamily="2" charset="0"/>
                    <a:cs typeface="MV Boli" panose="02000500030200090000" pitchFamily="2" charset="0"/>
                  </a:rPr>
                  <a:t>How many ducks?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CAC09C-1BFD-493E-970B-DB45DA925240}"/>
                  </a:ext>
                </a:extLst>
              </p:cNvPr>
              <p:cNvSpPr txBox="1"/>
              <p:nvPr/>
            </p:nvSpPr>
            <p:spPr>
              <a:xfrm>
                <a:off x="8830555" y="2826018"/>
                <a:ext cx="1061180" cy="292388"/>
              </a:xfrm>
              <a:prstGeom prst="rect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dirty="0">
                    <a:latin typeface="MV Boli" panose="02000500030200090000" pitchFamily="2" charset="0"/>
                    <a:cs typeface="MV Boli" panose="02000500030200090000" pitchFamily="2" charset="0"/>
                  </a:rPr>
                  <a:t>count = 0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5C832F-E9CD-45D7-BF6F-6A0C67794780}"/>
                  </a:ext>
                </a:extLst>
              </p:cNvPr>
              <p:cNvSpPr txBox="1"/>
              <p:nvPr/>
            </p:nvSpPr>
            <p:spPr>
              <a:xfrm>
                <a:off x="8306537" y="3369072"/>
                <a:ext cx="2109216" cy="292388"/>
              </a:xfrm>
              <a:prstGeom prst="rect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dirty="0">
                    <a:latin typeface="MV Boli" panose="02000500030200090000" pitchFamily="2" charset="0"/>
                    <a:cs typeface="MV Boli" panose="02000500030200090000" pitchFamily="2" charset="0"/>
                  </a:rPr>
                  <a:t>count &lt; ducks ?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E83D59-66BE-44B5-9F1C-7A0F96609C11}"/>
                  </a:ext>
                </a:extLst>
              </p:cNvPr>
              <p:cNvSpPr txBox="1"/>
              <p:nvPr/>
            </p:nvSpPr>
            <p:spPr>
              <a:xfrm>
                <a:off x="8735062" y="4144006"/>
                <a:ext cx="1252166" cy="292388"/>
              </a:xfrm>
              <a:prstGeom prst="rect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dirty="0">
                    <a:latin typeface="MV Boli" panose="02000500030200090000" pitchFamily="2" charset="0"/>
                    <a:cs typeface="MV Boli" panose="02000500030200090000" pitchFamily="2" charset="0"/>
                  </a:rPr>
                  <a:t>Print “duck”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2BFC3AF-9033-4610-AE7E-B4141AD73AB0}"/>
                  </a:ext>
                </a:extLst>
              </p:cNvPr>
              <p:cNvSpPr txBox="1"/>
              <p:nvPr/>
            </p:nvSpPr>
            <p:spPr>
              <a:xfrm>
                <a:off x="8897849" y="6072304"/>
                <a:ext cx="926592" cy="307282"/>
              </a:xfrm>
              <a:prstGeom prst="flowChartTerminator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tIns="18288" rIns="91440" bIns="0" rtlCol="0">
                <a:spAutoFit/>
              </a:bodyPr>
              <a:lstStyle/>
              <a:p>
                <a:pPr algn="ctr"/>
                <a:r>
                  <a:rPr lang="en-US" sz="1300" dirty="0">
                    <a:latin typeface="MV Boli" panose="02000500030200090000" pitchFamily="2" charset="0"/>
                    <a:cs typeface="MV Boli" panose="02000500030200090000" pitchFamily="2" charset="0"/>
                  </a:rPr>
                  <a:t>END</a:t>
                </a:r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9B1C99DA-E807-4E38-9B91-805F9A7059DB}"/>
                  </a:ext>
                </a:extLst>
              </p:cNvPr>
              <p:cNvCxnSpPr>
                <a:cxnSpLocks/>
                <a:stCxn id="8" idx="2"/>
                <a:endCxn id="9" idx="0"/>
              </p:cNvCxnSpPr>
              <p:nvPr/>
            </p:nvCxnSpPr>
            <p:spPr>
              <a:xfrm>
                <a:off x="9361145" y="2042264"/>
                <a:ext cx="0" cy="235772"/>
              </a:xfrm>
              <a:prstGeom prst="straightConnector1">
                <a:avLst/>
              </a:prstGeom>
              <a:ln>
                <a:tailEnd type="stealth" w="med" len="lg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C2F88752-D281-41F6-87E5-F090EA80F761}"/>
                  </a:ext>
                </a:extLst>
              </p:cNvPr>
              <p:cNvCxnSpPr>
                <a:cxnSpLocks/>
                <a:stCxn id="9" idx="2"/>
                <a:endCxn id="10" idx="0"/>
              </p:cNvCxnSpPr>
              <p:nvPr/>
            </p:nvCxnSpPr>
            <p:spPr>
              <a:xfrm>
                <a:off x="9361145" y="2570424"/>
                <a:ext cx="0" cy="255594"/>
              </a:xfrm>
              <a:prstGeom prst="straightConnector1">
                <a:avLst/>
              </a:prstGeom>
              <a:ln>
                <a:tailEnd type="stealth" w="med" len="lg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C9C55370-7BBA-4B36-B583-776779808FC6}"/>
                  </a:ext>
                </a:extLst>
              </p:cNvPr>
              <p:cNvCxnSpPr>
                <a:cxnSpLocks/>
                <a:stCxn id="10" idx="2"/>
                <a:endCxn id="11" idx="0"/>
              </p:cNvCxnSpPr>
              <p:nvPr/>
            </p:nvCxnSpPr>
            <p:spPr>
              <a:xfrm>
                <a:off x="9361145" y="3118406"/>
                <a:ext cx="0" cy="250666"/>
              </a:xfrm>
              <a:prstGeom prst="straightConnector1">
                <a:avLst/>
              </a:prstGeom>
              <a:ln>
                <a:tailEnd type="stealth" w="med" len="lg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D4CC4917-7448-44EA-8B0C-37ACEA94B6FA}"/>
                  </a:ext>
                </a:extLst>
              </p:cNvPr>
              <p:cNvCxnSpPr>
                <a:cxnSpLocks/>
                <a:stCxn id="11" idx="2"/>
                <a:endCxn id="12" idx="0"/>
              </p:cNvCxnSpPr>
              <p:nvPr/>
            </p:nvCxnSpPr>
            <p:spPr>
              <a:xfrm>
                <a:off x="9361145" y="3661460"/>
                <a:ext cx="0" cy="482546"/>
              </a:xfrm>
              <a:prstGeom prst="straightConnector1">
                <a:avLst/>
              </a:prstGeom>
              <a:ln w="9525">
                <a:tailEnd type="stealth" w="med" len="lg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691113-EF4F-473C-8D64-080B929DC445}"/>
                  </a:ext>
                </a:extLst>
              </p:cNvPr>
              <p:cNvSpPr/>
              <p:nvPr/>
            </p:nvSpPr>
            <p:spPr>
              <a:xfrm>
                <a:off x="8836410" y="3634717"/>
                <a:ext cx="42992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FF99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true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E97ED96-14B7-4B8B-A10F-1230A4572963}"/>
                  </a:ext>
                </a:extLst>
              </p:cNvPr>
              <p:cNvSpPr/>
              <p:nvPr/>
            </p:nvSpPr>
            <p:spPr>
              <a:xfrm>
                <a:off x="10415753" y="3592248"/>
                <a:ext cx="460382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FF99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false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6BDABE6-90E7-41B9-9C5C-F12359506A32}"/>
                  </a:ext>
                </a:extLst>
              </p:cNvPr>
              <p:cNvSpPr/>
              <p:nvPr/>
            </p:nvSpPr>
            <p:spPr>
              <a:xfrm>
                <a:off x="7429411" y="3293671"/>
                <a:ext cx="74571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>
                    <a:solidFill>
                      <a:srgbClr val="F4BE14"/>
                    </a:solidFill>
                    <a:latin typeface="Consolas" panose="020B0609020204030204" pitchFamily="49" charset="0"/>
                  </a:rPr>
                  <a:t>while</a:t>
                </a:r>
                <a:endParaRPr lang="en-US" sz="1600" dirty="0">
                  <a:solidFill>
                    <a:srgbClr val="F4BE14"/>
                  </a:solidFill>
                </a:endParaRP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4C67BFF-E2C0-40A0-82B3-26A6D717899C}"/>
                  </a:ext>
                </a:extLst>
              </p:cNvPr>
              <p:cNvSpPr txBox="1"/>
              <p:nvPr/>
            </p:nvSpPr>
            <p:spPr>
              <a:xfrm>
                <a:off x="8632140" y="4786592"/>
                <a:ext cx="1458010" cy="292388"/>
              </a:xfrm>
              <a:prstGeom prst="rect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dirty="0">
                    <a:latin typeface="MV Boli" panose="02000500030200090000" pitchFamily="2" charset="0"/>
                    <a:cs typeface="MV Boli" panose="02000500030200090000" pitchFamily="2" charset="0"/>
                  </a:rPr>
                  <a:t>Add 1 to count</a:t>
                </a:r>
              </a:p>
            </p:txBody>
          </p: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38F31A91-A902-48E0-8276-EF30687FD494}"/>
                  </a:ext>
                </a:extLst>
              </p:cNvPr>
              <p:cNvCxnSpPr>
                <a:cxnSpLocks/>
                <a:stCxn id="12" idx="2"/>
                <a:endCxn id="48" idx="0"/>
              </p:cNvCxnSpPr>
              <p:nvPr/>
            </p:nvCxnSpPr>
            <p:spPr>
              <a:xfrm>
                <a:off x="9361145" y="4436394"/>
                <a:ext cx="0" cy="350198"/>
              </a:xfrm>
              <a:prstGeom prst="straightConnector1">
                <a:avLst/>
              </a:prstGeom>
              <a:ln w="9525">
                <a:tailEnd type="stealth" w="med" len="lg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5892EB2-ADD3-4FEE-890B-506ECA176F70}"/>
                  </a:ext>
                </a:extLst>
              </p:cNvPr>
              <p:cNvSpPr txBox="1"/>
              <p:nvPr/>
            </p:nvSpPr>
            <p:spPr>
              <a:xfrm>
                <a:off x="8568640" y="5536684"/>
                <a:ext cx="1585010" cy="292388"/>
              </a:xfrm>
              <a:prstGeom prst="rect">
                <a:avLst/>
              </a:prstGeom>
              <a:ln w="12700">
                <a:solidFill>
                  <a:srgbClr val="00B0F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dirty="0">
                    <a:latin typeface="MV Boli" panose="02000500030200090000" pitchFamily="2" charset="0"/>
                    <a:cs typeface="MV Boli" panose="02000500030200090000" pitchFamily="2" charset="0"/>
                  </a:rPr>
                  <a:t>Print “GOOSE!”</a:t>
                </a:r>
              </a:p>
            </p:txBody>
          </p: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FBFC9BC0-25FB-4495-85F3-EE60BF6A6189}"/>
                  </a:ext>
                </a:extLst>
              </p:cNvPr>
              <p:cNvCxnSpPr>
                <a:cxnSpLocks/>
                <a:stCxn id="60" idx="2"/>
                <a:endCxn id="14" idx="0"/>
              </p:cNvCxnSpPr>
              <p:nvPr/>
            </p:nvCxnSpPr>
            <p:spPr>
              <a:xfrm>
                <a:off x="9361145" y="5829072"/>
                <a:ext cx="0" cy="243232"/>
              </a:xfrm>
              <a:prstGeom prst="straightConnector1">
                <a:avLst/>
              </a:prstGeom>
              <a:ln w="9525">
                <a:tailEnd type="stealth" w="med" len="lg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C95CD45-F1AD-48E0-839D-2E0163DBA25E}"/>
              </a:ext>
            </a:extLst>
          </p:cNvPr>
          <p:cNvCxnSpPr/>
          <p:nvPr/>
        </p:nvCxnSpPr>
        <p:spPr>
          <a:xfrm>
            <a:off x="7445324" y="2107015"/>
            <a:ext cx="0" cy="3647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2A99A25E-5242-44CE-8B94-3B1389477727}"/>
              </a:ext>
            </a:extLst>
          </p:cNvPr>
          <p:cNvSpPr/>
          <p:nvPr/>
        </p:nvSpPr>
        <p:spPr>
          <a:xfrm>
            <a:off x="7468152" y="2530927"/>
            <a:ext cx="708848" cy="2539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050" i="1" dirty="0">
                <a:latin typeface="Calibri" panose="020F0502020204030204" pitchFamily="34" charset="0"/>
                <a:cs typeface="Calibri" panose="020F0502020204030204" pitchFamily="34" charset="0"/>
              </a:rPr>
              <a:t>*like an </a:t>
            </a:r>
            <a:r>
              <a:rPr lang="en-US" sz="1050" b="1" i="1" dirty="0">
                <a:solidFill>
                  <a:srgbClr val="F4BE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US" sz="10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A00CFA-1830-4594-AB87-4B130951AD92}"/>
              </a:ext>
            </a:extLst>
          </p:cNvPr>
          <p:cNvSpPr/>
          <p:nvPr/>
        </p:nvSpPr>
        <p:spPr>
          <a:xfrm>
            <a:off x="10742940" y="226220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V Boli" panose="02000500030200090000" pitchFamily="2" charset="0"/>
                <a:cs typeface="MV Boli" panose="02000500030200090000" pitchFamily="2" charset="0"/>
              </a:rPr>
              <a:t>ducks = ?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906CAB4-F813-4503-8F44-0E8775DC991E}"/>
              </a:ext>
            </a:extLst>
          </p:cNvPr>
          <p:cNvSpPr/>
          <p:nvPr/>
        </p:nvSpPr>
        <p:spPr>
          <a:xfrm>
            <a:off x="7407959" y="4372296"/>
            <a:ext cx="1290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V Boli" panose="02000500030200090000" pitchFamily="2" charset="0"/>
                <a:cs typeface="MV Boli" panose="02000500030200090000" pitchFamily="2" charset="0"/>
              </a:rPr>
              <a:t>count =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9962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411</Words>
  <Application>Microsoft Office PowerPoint</Application>
  <PresentationFormat>Widescreen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Consolas</vt:lpstr>
      <vt:lpstr>Courier New</vt:lpstr>
      <vt:lpstr>Lato</vt:lpstr>
      <vt:lpstr>MV Boli</vt:lpstr>
      <vt:lpstr>Trebuchet MS</vt:lpstr>
      <vt:lpstr>Berlin</vt:lpstr>
      <vt:lpstr>Intro. to Python</vt:lpstr>
      <vt:lpstr>Getting Started</vt:lpstr>
      <vt:lpstr>Review: Input/Output – print() and input()</vt:lpstr>
      <vt:lpstr>Review: Variables – Quack, quack?</vt:lpstr>
      <vt:lpstr>Review: Branching – if/elif/else</vt:lpstr>
      <vt:lpstr>Repetition, Loops – Comic Relief</vt:lpstr>
      <vt:lpstr>Repetition – do something over and over…and over</vt:lpstr>
      <vt:lpstr>Looping – while loop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Ammons</dc:creator>
  <cp:lastModifiedBy>Ryan Ammons</cp:lastModifiedBy>
  <cp:revision>93</cp:revision>
  <dcterms:created xsi:type="dcterms:W3CDTF">2020-04-06T04:39:37Z</dcterms:created>
  <dcterms:modified xsi:type="dcterms:W3CDTF">2020-04-22T19:19:02Z</dcterms:modified>
</cp:coreProperties>
</file>